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90" r:id="rId3"/>
    <p:sldId id="282" r:id="rId4"/>
    <p:sldId id="283" r:id="rId5"/>
    <p:sldId id="284" r:id="rId6"/>
    <p:sldId id="285" r:id="rId7"/>
    <p:sldId id="288" r:id="rId8"/>
    <p:sldId id="293" r:id="rId9"/>
    <p:sldId id="296" r:id="rId10"/>
    <p:sldId id="295" r:id="rId11"/>
    <p:sldId id="297" r:id="rId12"/>
    <p:sldId id="298" r:id="rId13"/>
    <p:sldId id="299" r:id="rId14"/>
    <p:sldId id="300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C7D5"/>
    <a:srgbClr val="33CC33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B14877-6E32-47A0-8B44-9772E8501469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D4F13867-3A4F-4920-817D-ED8573C50A54}">
      <dgm:prSet phldrT="[Texto]"/>
      <dgm:spPr/>
      <dgm:t>
        <a:bodyPr/>
        <a:lstStyle/>
        <a:p>
          <a:r>
            <a:rPr lang="x-none" dirty="0"/>
            <a:t>Inicio</a:t>
          </a:r>
          <a:endParaRPr lang="es-GT" dirty="0"/>
        </a:p>
      </dgm:t>
    </dgm:pt>
    <dgm:pt modelId="{AE86F004-3BFC-40BD-8F76-9251D709A109}" type="parTrans" cxnId="{304C36A2-D5D5-4BF6-B9C2-F094E7A09F93}">
      <dgm:prSet/>
      <dgm:spPr/>
      <dgm:t>
        <a:bodyPr/>
        <a:lstStyle/>
        <a:p>
          <a:endParaRPr lang="es-GT"/>
        </a:p>
      </dgm:t>
    </dgm:pt>
    <dgm:pt modelId="{D465E4CC-6945-47D5-B9FB-017C83EE5010}" type="sibTrans" cxnId="{304C36A2-D5D5-4BF6-B9C2-F094E7A09F93}">
      <dgm:prSet/>
      <dgm:spPr/>
      <dgm:t>
        <a:bodyPr/>
        <a:lstStyle/>
        <a:p>
          <a:endParaRPr lang="es-GT"/>
        </a:p>
      </dgm:t>
    </dgm:pt>
    <dgm:pt modelId="{9E23FF1F-59AF-4437-BAEC-24FC0CDE2EF6}">
      <dgm:prSet phldrT="[Texto]"/>
      <dgm:spPr/>
      <dgm:t>
        <a:bodyPr/>
        <a:lstStyle/>
        <a:p>
          <a:r>
            <a:rPr lang="es-GT" dirty="0"/>
            <a:t>01 de marzo 2020</a:t>
          </a:r>
        </a:p>
      </dgm:t>
    </dgm:pt>
    <dgm:pt modelId="{EBAB2AB7-6003-45F6-AEF3-6F617B589049}" type="parTrans" cxnId="{81458CC6-EA24-4D64-A7C3-9E13C55D98EE}">
      <dgm:prSet/>
      <dgm:spPr/>
      <dgm:t>
        <a:bodyPr/>
        <a:lstStyle/>
        <a:p>
          <a:endParaRPr lang="es-GT"/>
        </a:p>
      </dgm:t>
    </dgm:pt>
    <dgm:pt modelId="{31D0238C-9581-4FD4-BDD0-62365BCE81C3}" type="sibTrans" cxnId="{81458CC6-EA24-4D64-A7C3-9E13C55D98EE}">
      <dgm:prSet/>
      <dgm:spPr/>
      <dgm:t>
        <a:bodyPr/>
        <a:lstStyle/>
        <a:p>
          <a:endParaRPr lang="es-GT"/>
        </a:p>
      </dgm:t>
    </dgm:pt>
    <dgm:pt modelId="{153664F7-DFAF-44A4-B71D-5629EAF3D370}">
      <dgm:prSet phldrT="[Texto]"/>
      <dgm:spPr/>
      <dgm:t>
        <a:bodyPr/>
        <a:lstStyle/>
        <a:p>
          <a:r>
            <a:rPr lang="x-none" dirty="0"/>
            <a:t>Finalización</a:t>
          </a:r>
          <a:endParaRPr lang="es-GT" dirty="0"/>
        </a:p>
      </dgm:t>
    </dgm:pt>
    <dgm:pt modelId="{CC78E1F3-4AEA-472D-A01B-87ADCB5455C1}" type="parTrans" cxnId="{BB2A1A8F-C186-4BCE-B2CC-FEEB812DCCDA}">
      <dgm:prSet/>
      <dgm:spPr/>
      <dgm:t>
        <a:bodyPr/>
        <a:lstStyle/>
        <a:p>
          <a:endParaRPr lang="es-GT"/>
        </a:p>
      </dgm:t>
    </dgm:pt>
    <dgm:pt modelId="{30132D76-8657-40BA-AEFF-FE06981F6F90}" type="sibTrans" cxnId="{BB2A1A8F-C186-4BCE-B2CC-FEEB812DCCDA}">
      <dgm:prSet/>
      <dgm:spPr/>
      <dgm:t>
        <a:bodyPr/>
        <a:lstStyle/>
        <a:p>
          <a:endParaRPr lang="es-GT"/>
        </a:p>
      </dgm:t>
    </dgm:pt>
    <dgm:pt modelId="{7BE4E5B8-E635-4C4A-8389-5ED82BBAC8CB}">
      <dgm:prSet phldrT="[Texto]"/>
      <dgm:spPr/>
      <dgm:t>
        <a:bodyPr/>
        <a:lstStyle/>
        <a:p>
          <a:r>
            <a:rPr lang="es-HN" dirty="0">
              <a:solidFill>
                <a:schemeClr val="dk1"/>
              </a:solidFill>
              <a:latin typeface="+mn-lt"/>
              <a:ea typeface="+mn-ea"/>
              <a:cs typeface="+mn-cs"/>
            </a:rPr>
            <a:t>15 de enero de 2020</a:t>
          </a:r>
          <a:endParaRPr lang="es-GT" dirty="0"/>
        </a:p>
      </dgm:t>
    </dgm:pt>
    <dgm:pt modelId="{8D9DECF1-C7F8-4552-B33C-82532293DC50}" type="parTrans" cxnId="{10D90CB6-4FF1-422E-A47D-FE6716EC6EC6}">
      <dgm:prSet/>
      <dgm:spPr/>
      <dgm:t>
        <a:bodyPr/>
        <a:lstStyle/>
        <a:p>
          <a:endParaRPr lang="es-GT"/>
        </a:p>
      </dgm:t>
    </dgm:pt>
    <dgm:pt modelId="{92605AFD-1D6B-427C-A2E3-A427DA3A6E65}" type="sibTrans" cxnId="{10D90CB6-4FF1-422E-A47D-FE6716EC6EC6}">
      <dgm:prSet/>
      <dgm:spPr/>
      <dgm:t>
        <a:bodyPr/>
        <a:lstStyle/>
        <a:p>
          <a:endParaRPr lang="es-GT"/>
        </a:p>
      </dgm:t>
    </dgm:pt>
    <dgm:pt modelId="{F226850F-2330-477C-88AC-1DB31A4E1565}">
      <dgm:prSet phldrT="[Texto]" custT="1"/>
      <dgm:spPr/>
      <dgm:t>
        <a:bodyPr/>
        <a:lstStyle/>
        <a:p>
          <a:r>
            <a:rPr lang="es-HN" sz="3000" kern="1200" dirty="0">
              <a:solidFill>
                <a:prstClr val="white"/>
              </a:solidFill>
              <a:latin typeface="Lato Medium"/>
              <a:ea typeface="+mn-ea"/>
              <a:cs typeface="+mn-cs"/>
            </a:rPr>
            <a:t>Fecha de inicio de la elegibilidad de los gastos</a:t>
          </a:r>
          <a:endParaRPr lang="es-GT" sz="3000" kern="1200" dirty="0">
            <a:solidFill>
              <a:prstClr val="white"/>
            </a:solidFill>
            <a:latin typeface="Lato Medium"/>
            <a:ea typeface="+mn-ea"/>
            <a:cs typeface="+mn-cs"/>
          </a:endParaRPr>
        </a:p>
      </dgm:t>
    </dgm:pt>
    <dgm:pt modelId="{2C0010E6-9F90-49AE-AA50-AB32A6EAD6F0}" type="parTrans" cxnId="{B07F9A74-2BEE-4AB6-B58A-D075B70DF54F}">
      <dgm:prSet/>
      <dgm:spPr/>
      <dgm:t>
        <a:bodyPr/>
        <a:lstStyle/>
        <a:p>
          <a:endParaRPr lang="es-GT"/>
        </a:p>
      </dgm:t>
    </dgm:pt>
    <dgm:pt modelId="{397E5689-3258-4DCA-AF90-3321E62AF506}" type="sibTrans" cxnId="{B07F9A74-2BEE-4AB6-B58A-D075B70DF54F}">
      <dgm:prSet/>
      <dgm:spPr/>
      <dgm:t>
        <a:bodyPr/>
        <a:lstStyle/>
        <a:p>
          <a:endParaRPr lang="es-GT"/>
        </a:p>
      </dgm:t>
    </dgm:pt>
    <dgm:pt modelId="{78073F5F-1E67-4B01-BF99-1DF6AA77F20B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GT" dirty="0"/>
            <a:t>  31 de enero 2021</a:t>
          </a:r>
        </a:p>
        <a:p>
          <a:pPr marL="285750" lvl="1" indent="0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s-GT" dirty="0"/>
        </a:p>
      </dgm:t>
    </dgm:pt>
    <dgm:pt modelId="{373821D3-9994-4F3F-8CA7-9E423EB41A3D}" type="parTrans" cxnId="{DB1AF588-09D3-48C8-8FC2-9674205FFFD2}">
      <dgm:prSet/>
      <dgm:spPr/>
      <dgm:t>
        <a:bodyPr/>
        <a:lstStyle/>
        <a:p>
          <a:endParaRPr lang="es-GT"/>
        </a:p>
      </dgm:t>
    </dgm:pt>
    <dgm:pt modelId="{2F151FFA-9615-487E-B41E-B22EC11C9502}" type="sibTrans" cxnId="{DB1AF588-09D3-48C8-8FC2-9674205FFFD2}">
      <dgm:prSet/>
      <dgm:spPr/>
      <dgm:t>
        <a:bodyPr/>
        <a:lstStyle/>
        <a:p>
          <a:endParaRPr lang="es-GT"/>
        </a:p>
      </dgm:t>
    </dgm:pt>
    <dgm:pt modelId="{348583B3-0D5B-4F9E-9E30-82B8B9AE59EE}" type="pres">
      <dgm:prSet presAssocID="{59B14877-6E32-47A0-8B44-9772E850146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7ECA745-FF23-4781-8794-414710D246F6}" type="pres">
      <dgm:prSet presAssocID="{D4F13867-3A4F-4920-817D-ED8573C50A54}" presName="linNode" presStyleCnt="0"/>
      <dgm:spPr/>
    </dgm:pt>
    <dgm:pt modelId="{A4E4E32A-0041-40C9-9249-7E20A89B286F}" type="pres">
      <dgm:prSet presAssocID="{D4F13867-3A4F-4920-817D-ED8573C50A54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177664-C69B-4216-98DC-0C9C99E3F626}" type="pres">
      <dgm:prSet presAssocID="{D4F13867-3A4F-4920-817D-ED8573C50A54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EE98E6-8011-445E-80F8-731224A01FA3}" type="pres">
      <dgm:prSet presAssocID="{D465E4CC-6945-47D5-B9FB-017C83EE5010}" presName="spacing" presStyleCnt="0"/>
      <dgm:spPr/>
    </dgm:pt>
    <dgm:pt modelId="{6E3B9E2C-4F6E-4F18-A4C5-A9AAC4A3F117}" type="pres">
      <dgm:prSet presAssocID="{153664F7-DFAF-44A4-B71D-5629EAF3D370}" presName="linNode" presStyleCnt="0"/>
      <dgm:spPr/>
    </dgm:pt>
    <dgm:pt modelId="{7AA51F1F-B254-4125-8C81-B32D20F16B7B}" type="pres">
      <dgm:prSet presAssocID="{153664F7-DFAF-44A4-B71D-5629EAF3D370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1580DA-4CFE-444C-A22D-CC0F18EF7F92}" type="pres">
      <dgm:prSet presAssocID="{153664F7-DFAF-44A4-B71D-5629EAF3D370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667C6D-7E44-4486-B626-E12DC225E393}" type="pres">
      <dgm:prSet presAssocID="{30132D76-8657-40BA-AEFF-FE06981F6F90}" presName="spacing" presStyleCnt="0"/>
      <dgm:spPr/>
    </dgm:pt>
    <dgm:pt modelId="{8A5F6C0C-8D60-49BF-AF29-68902AE8395C}" type="pres">
      <dgm:prSet presAssocID="{F226850F-2330-477C-88AC-1DB31A4E1565}" presName="linNode" presStyleCnt="0"/>
      <dgm:spPr/>
    </dgm:pt>
    <dgm:pt modelId="{AB24858B-215A-4D1D-AF2C-4AAED1A81EF1}" type="pres">
      <dgm:prSet presAssocID="{F226850F-2330-477C-88AC-1DB31A4E1565}" presName="parentShp" presStyleLbl="node1" presStyleIdx="2" presStyleCnt="3" custLinFactNeighborX="577" custLinFactNeighborY="24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CBF24B-88AD-4AC4-906B-BAD2B557E413}" type="pres">
      <dgm:prSet presAssocID="{F226850F-2330-477C-88AC-1DB31A4E1565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1458CC6-EA24-4D64-A7C3-9E13C55D98EE}" srcId="{D4F13867-3A4F-4920-817D-ED8573C50A54}" destId="{9E23FF1F-59AF-4437-BAEC-24FC0CDE2EF6}" srcOrd="0" destOrd="0" parTransId="{EBAB2AB7-6003-45F6-AEF3-6F617B589049}" sibTransId="{31D0238C-9581-4FD4-BDD0-62365BCE81C3}"/>
    <dgm:cxn modelId="{B07F9A74-2BEE-4AB6-B58A-D075B70DF54F}" srcId="{59B14877-6E32-47A0-8B44-9772E8501469}" destId="{F226850F-2330-477C-88AC-1DB31A4E1565}" srcOrd="2" destOrd="0" parTransId="{2C0010E6-9F90-49AE-AA50-AB32A6EAD6F0}" sibTransId="{397E5689-3258-4DCA-AF90-3321E62AF506}"/>
    <dgm:cxn modelId="{E3000DCD-73A5-40B6-9891-2A1004DC80DA}" type="presOf" srcId="{59B14877-6E32-47A0-8B44-9772E8501469}" destId="{348583B3-0D5B-4F9E-9E30-82B8B9AE59EE}" srcOrd="0" destOrd="0" presId="urn:microsoft.com/office/officeart/2005/8/layout/vList6"/>
    <dgm:cxn modelId="{085FE2BD-10F1-4F04-807A-82CE66A5B2EA}" type="presOf" srcId="{D4F13867-3A4F-4920-817D-ED8573C50A54}" destId="{A4E4E32A-0041-40C9-9249-7E20A89B286F}" srcOrd="0" destOrd="0" presId="urn:microsoft.com/office/officeart/2005/8/layout/vList6"/>
    <dgm:cxn modelId="{BB2A1A8F-C186-4BCE-B2CC-FEEB812DCCDA}" srcId="{59B14877-6E32-47A0-8B44-9772E8501469}" destId="{153664F7-DFAF-44A4-B71D-5629EAF3D370}" srcOrd="1" destOrd="0" parTransId="{CC78E1F3-4AEA-472D-A01B-87ADCB5455C1}" sibTransId="{30132D76-8657-40BA-AEFF-FE06981F6F90}"/>
    <dgm:cxn modelId="{43F2A9FD-CD6F-40AB-A327-5FA8CA3B820A}" type="presOf" srcId="{153664F7-DFAF-44A4-B71D-5629EAF3D370}" destId="{7AA51F1F-B254-4125-8C81-B32D20F16B7B}" srcOrd="0" destOrd="0" presId="urn:microsoft.com/office/officeart/2005/8/layout/vList6"/>
    <dgm:cxn modelId="{4614383E-549C-4727-87E9-5EFB2E188D96}" type="presOf" srcId="{F226850F-2330-477C-88AC-1DB31A4E1565}" destId="{AB24858B-215A-4D1D-AF2C-4AAED1A81EF1}" srcOrd="0" destOrd="0" presId="urn:microsoft.com/office/officeart/2005/8/layout/vList6"/>
    <dgm:cxn modelId="{DB1AF588-09D3-48C8-8FC2-9674205FFFD2}" srcId="{153664F7-DFAF-44A4-B71D-5629EAF3D370}" destId="{78073F5F-1E67-4B01-BF99-1DF6AA77F20B}" srcOrd="0" destOrd="0" parTransId="{373821D3-9994-4F3F-8CA7-9E423EB41A3D}" sibTransId="{2F151FFA-9615-487E-B41E-B22EC11C9502}"/>
    <dgm:cxn modelId="{081F54B2-6F86-4B5E-B84E-0BDB8EC1AF9D}" type="presOf" srcId="{9E23FF1F-59AF-4437-BAEC-24FC0CDE2EF6}" destId="{02177664-C69B-4216-98DC-0C9C99E3F626}" srcOrd="0" destOrd="0" presId="urn:microsoft.com/office/officeart/2005/8/layout/vList6"/>
    <dgm:cxn modelId="{C8931934-572C-46EE-9907-848705CE170B}" type="presOf" srcId="{7BE4E5B8-E635-4C4A-8389-5ED82BBAC8CB}" destId="{5DCBF24B-88AD-4AC4-906B-BAD2B557E413}" srcOrd="0" destOrd="0" presId="urn:microsoft.com/office/officeart/2005/8/layout/vList6"/>
    <dgm:cxn modelId="{5F138F26-39C4-466A-B651-CE9D3E6ADF0C}" type="presOf" srcId="{78073F5F-1E67-4B01-BF99-1DF6AA77F20B}" destId="{7A1580DA-4CFE-444C-A22D-CC0F18EF7F92}" srcOrd="0" destOrd="0" presId="urn:microsoft.com/office/officeart/2005/8/layout/vList6"/>
    <dgm:cxn modelId="{304C36A2-D5D5-4BF6-B9C2-F094E7A09F93}" srcId="{59B14877-6E32-47A0-8B44-9772E8501469}" destId="{D4F13867-3A4F-4920-817D-ED8573C50A54}" srcOrd="0" destOrd="0" parTransId="{AE86F004-3BFC-40BD-8F76-9251D709A109}" sibTransId="{D465E4CC-6945-47D5-B9FB-017C83EE5010}"/>
    <dgm:cxn modelId="{10D90CB6-4FF1-422E-A47D-FE6716EC6EC6}" srcId="{F226850F-2330-477C-88AC-1DB31A4E1565}" destId="{7BE4E5B8-E635-4C4A-8389-5ED82BBAC8CB}" srcOrd="0" destOrd="0" parTransId="{8D9DECF1-C7F8-4552-B33C-82532293DC50}" sibTransId="{92605AFD-1D6B-427C-A2E3-A427DA3A6E65}"/>
    <dgm:cxn modelId="{F6340CB7-5EAF-4899-8904-4A8131B55DAA}" type="presParOf" srcId="{348583B3-0D5B-4F9E-9E30-82B8B9AE59EE}" destId="{07ECA745-FF23-4781-8794-414710D246F6}" srcOrd="0" destOrd="0" presId="urn:microsoft.com/office/officeart/2005/8/layout/vList6"/>
    <dgm:cxn modelId="{980E03D0-CDD0-408B-8A42-19B1E8C2337E}" type="presParOf" srcId="{07ECA745-FF23-4781-8794-414710D246F6}" destId="{A4E4E32A-0041-40C9-9249-7E20A89B286F}" srcOrd="0" destOrd="0" presId="urn:microsoft.com/office/officeart/2005/8/layout/vList6"/>
    <dgm:cxn modelId="{04B2BCE6-D7B6-407B-9363-E73CB215F01E}" type="presParOf" srcId="{07ECA745-FF23-4781-8794-414710D246F6}" destId="{02177664-C69B-4216-98DC-0C9C99E3F626}" srcOrd="1" destOrd="0" presId="urn:microsoft.com/office/officeart/2005/8/layout/vList6"/>
    <dgm:cxn modelId="{1A8ABB1F-B132-47EA-853C-7DA9A4439777}" type="presParOf" srcId="{348583B3-0D5B-4F9E-9E30-82B8B9AE59EE}" destId="{56EE98E6-8011-445E-80F8-731224A01FA3}" srcOrd="1" destOrd="0" presId="urn:microsoft.com/office/officeart/2005/8/layout/vList6"/>
    <dgm:cxn modelId="{52891636-AF8E-4061-921D-557B721EAC7B}" type="presParOf" srcId="{348583B3-0D5B-4F9E-9E30-82B8B9AE59EE}" destId="{6E3B9E2C-4F6E-4F18-A4C5-A9AAC4A3F117}" srcOrd="2" destOrd="0" presId="urn:microsoft.com/office/officeart/2005/8/layout/vList6"/>
    <dgm:cxn modelId="{B9E21E03-A945-468E-BC4F-CEFA3A6AC894}" type="presParOf" srcId="{6E3B9E2C-4F6E-4F18-A4C5-A9AAC4A3F117}" destId="{7AA51F1F-B254-4125-8C81-B32D20F16B7B}" srcOrd="0" destOrd="0" presId="urn:microsoft.com/office/officeart/2005/8/layout/vList6"/>
    <dgm:cxn modelId="{015E6AD1-7876-4B8D-B95E-4E1A1F31E3BF}" type="presParOf" srcId="{6E3B9E2C-4F6E-4F18-A4C5-A9AAC4A3F117}" destId="{7A1580DA-4CFE-444C-A22D-CC0F18EF7F92}" srcOrd="1" destOrd="0" presId="urn:microsoft.com/office/officeart/2005/8/layout/vList6"/>
    <dgm:cxn modelId="{D5FF53A0-62DC-468D-B3D7-4A9EB6115247}" type="presParOf" srcId="{348583B3-0D5B-4F9E-9E30-82B8B9AE59EE}" destId="{2D667C6D-7E44-4486-B626-E12DC225E393}" srcOrd="3" destOrd="0" presId="urn:microsoft.com/office/officeart/2005/8/layout/vList6"/>
    <dgm:cxn modelId="{B4A37BDA-0D47-4803-87C0-E7871DC3EA97}" type="presParOf" srcId="{348583B3-0D5B-4F9E-9E30-82B8B9AE59EE}" destId="{8A5F6C0C-8D60-49BF-AF29-68902AE8395C}" srcOrd="4" destOrd="0" presId="urn:microsoft.com/office/officeart/2005/8/layout/vList6"/>
    <dgm:cxn modelId="{61200A2E-4422-492A-A279-A233A3D524EB}" type="presParOf" srcId="{8A5F6C0C-8D60-49BF-AF29-68902AE8395C}" destId="{AB24858B-215A-4D1D-AF2C-4AAED1A81EF1}" srcOrd="0" destOrd="0" presId="urn:microsoft.com/office/officeart/2005/8/layout/vList6"/>
    <dgm:cxn modelId="{E9ADFCD6-BBF9-47A7-9BAB-9BAC00EFC219}" type="presParOf" srcId="{8A5F6C0C-8D60-49BF-AF29-68902AE8395C}" destId="{5DCBF24B-88AD-4AC4-906B-BAD2B557E41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D8CA22-4428-4B45-A0B6-0D34A8E9148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688F8A8A-83B8-42C3-8EEF-BD12ED38361E}">
      <dgm:prSet phldrT="[Texto]"/>
      <dgm:spPr/>
      <dgm:t>
        <a:bodyPr/>
        <a:lstStyle/>
        <a:p>
          <a:r>
            <a:rPr lang="es-GT" b="1" dirty="0"/>
            <a:t>Objetivo</a:t>
          </a:r>
          <a:r>
            <a:rPr lang="es-GT" dirty="0"/>
            <a:t> </a:t>
          </a:r>
          <a:r>
            <a:rPr lang="es-GT" b="1" dirty="0"/>
            <a:t>Principal</a:t>
          </a:r>
        </a:p>
      </dgm:t>
    </dgm:pt>
    <dgm:pt modelId="{4A75B9CB-7644-4DBE-AAD4-A0234C675F7F}" type="parTrans" cxnId="{2D50A621-0094-4366-B8AF-82E985829635}">
      <dgm:prSet/>
      <dgm:spPr/>
      <dgm:t>
        <a:bodyPr/>
        <a:lstStyle/>
        <a:p>
          <a:endParaRPr lang="es-GT"/>
        </a:p>
      </dgm:t>
    </dgm:pt>
    <dgm:pt modelId="{46E4A7A3-B675-4F89-B2E0-E533DFD87D86}" type="sibTrans" cxnId="{2D50A621-0094-4366-B8AF-82E985829635}">
      <dgm:prSet/>
      <dgm:spPr/>
      <dgm:t>
        <a:bodyPr/>
        <a:lstStyle/>
        <a:p>
          <a:endParaRPr lang="es-GT"/>
        </a:p>
      </dgm:t>
    </dgm:pt>
    <dgm:pt modelId="{B709288C-F19F-4A19-B35B-F9336BD2BCD1}">
      <dgm:prSet phldrT="[Texto]" custT="1"/>
      <dgm:spPr/>
      <dgm:t>
        <a:bodyPr/>
        <a:lstStyle/>
        <a:p>
          <a:r>
            <a:rPr lang="es-MX" sz="2000" b="1" kern="1200" baseline="0" dirty="0">
              <a:solidFill>
                <a:schemeClr val="accent1"/>
              </a:solidFill>
              <a:latin typeface="+mj-lt"/>
              <a:ea typeface="+mj-ea"/>
              <a:cs typeface="+mj-cs"/>
            </a:rPr>
            <a:t>Contribuir a salvar vidas, aliviando el sufrimiento y reduciendo el impacto social y económico causado por la prolongada crisis </a:t>
          </a:r>
          <a:r>
            <a:rPr lang="es-GT" sz="2000" b="1" kern="1200" baseline="0" dirty="0">
              <a:solidFill>
                <a:schemeClr val="accent1"/>
              </a:solidFill>
              <a:latin typeface="+mj-lt"/>
              <a:ea typeface="+mj-ea"/>
              <a:cs typeface="+mj-cs"/>
            </a:rPr>
            <a:t>alimentaria y nutricional </a:t>
          </a:r>
          <a:r>
            <a:rPr lang="es-MX" sz="2000" b="1" kern="1200" baseline="0" dirty="0">
              <a:solidFill>
                <a:schemeClr val="accent1"/>
              </a:solidFill>
              <a:latin typeface="+mj-lt"/>
              <a:ea typeface="+mj-ea"/>
              <a:cs typeface="+mj-cs"/>
            </a:rPr>
            <a:t>de los hogares rurales en situación de extrema vulnerabilidad en el Corredor Seco Centroamericano</a:t>
          </a:r>
          <a:endParaRPr lang="es-GT" sz="2000" b="1" kern="1200" baseline="0" dirty="0">
            <a:solidFill>
              <a:schemeClr val="accent1"/>
            </a:solidFill>
            <a:latin typeface="+mj-lt"/>
            <a:ea typeface="+mj-ea"/>
            <a:cs typeface="+mj-cs"/>
          </a:endParaRPr>
        </a:p>
      </dgm:t>
    </dgm:pt>
    <dgm:pt modelId="{175C5ED8-F09D-42E9-8C86-A3600791B919}" type="parTrans" cxnId="{586E7BF9-EF5C-4965-B030-9CE76A0D5ACA}">
      <dgm:prSet/>
      <dgm:spPr/>
      <dgm:t>
        <a:bodyPr/>
        <a:lstStyle/>
        <a:p>
          <a:endParaRPr lang="es-GT"/>
        </a:p>
      </dgm:t>
    </dgm:pt>
    <dgm:pt modelId="{B01213C2-34EF-4F4F-811A-FAB6B28C9055}" type="sibTrans" cxnId="{586E7BF9-EF5C-4965-B030-9CE76A0D5ACA}">
      <dgm:prSet/>
      <dgm:spPr/>
      <dgm:t>
        <a:bodyPr/>
        <a:lstStyle/>
        <a:p>
          <a:endParaRPr lang="es-GT"/>
        </a:p>
      </dgm:t>
    </dgm:pt>
    <dgm:pt modelId="{AD56EB66-8E04-4FF7-9040-D77F01A8E476}">
      <dgm:prSet phldrT="[Texto]"/>
      <dgm:spPr/>
      <dgm:t>
        <a:bodyPr/>
        <a:lstStyle/>
        <a:p>
          <a:r>
            <a:rPr lang="es-GT" b="1" dirty="0"/>
            <a:t>Objetivo Específico</a:t>
          </a:r>
        </a:p>
      </dgm:t>
    </dgm:pt>
    <dgm:pt modelId="{F980D274-026E-49BB-B9BF-6096D2B8A4F0}" type="parTrans" cxnId="{D6B1676F-807E-4195-8137-1572DC93168C}">
      <dgm:prSet/>
      <dgm:spPr/>
      <dgm:t>
        <a:bodyPr/>
        <a:lstStyle/>
        <a:p>
          <a:endParaRPr lang="es-GT"/>
        </a:p>
      </dgm:t>
    </dgm:pt>
    <dgm:pt modelId="{D4F0E89D-9239-4F31-A051-2AA6170A2232}" type="sibTrans" cxnId="{D6B1676F-807E-4195-8137-1572DC93168C}">
      <dgm:prSet/>
      <dgm:spPr/>
      <dgm:t>
        <a:bodyPr/>
        <a:lstStyle/>
        <a:p>
          <a:endParaRPr lang="es-GT"/>
        </a:p>
      </dgm:t>
    </dgm:pt>
    <dgm:pt modelId="{242ACE2C-E28D-4770-A2B6-4031C39DA18A}">
      <dgm:prSet phldrT="[Texto]" custT="1"/>
      <dgm:spPr/>
      <dgm:t>
        <a:bodyPr/>
        <a:lstStyle/>
        <a:p>
          <a:r>
            <a:rPr lang="es-MX" sz="2000" b="1" kern="1200" baseline="0" dirty="0">
              <a:solidFill>
                <a:srgbClr val="3494BA"/>
              </a:solidFill>
              <a:latin typeface="Futura LT Pro Book"/>
              <a:ea typeface="+mn-ea"/>
              <a:cs typeface="+mn-cs"/>
            </a:rPr>
            <a:t>Mejorar la seguridad alimentaria y nutricional de las poblaciones en situación de extrema vulnerabilidad afectadas por la crisis alimentaria prolongada y el impacto del cambio climático en el Corredor Seco Centroamericano a través de asistencia coordinada.</a:t>
          </a:r>
          <a:endParaRPr lang="es-GT" sz="2000" b="1" kern="1200" baseline="0" dirty="0">
            <a:solidFill>
              <a:srgbClr val="3494BA"/>
            </a:solidFill>
            <a:latin typeface="Futura LT Pro Book"/>
            <a:ea typeface="+mn-ea"/>
            <a:cs typeface="+mn-cs"/>
          </a:endParaRPr>
        </a:p>
      </dgm:t>
    </dgm:pt>
    <dgm:pt modelId="{8384CC22-1E95-4A58-87C8-8355EC2DB3D0}" type="parTrans" cxnId="{01849F7F-0666-4C6F-B593-75EC263FD40E}">
      <dgm:prSet/>
      <dgm:spPr/>
      <dgm:t>
        <a:bodyPr/>
        <a:lstStyle/>
        <a:p>
          <a:endParaRPr lang="es-GT"/>
        </a:p>
      </dgm:t>
    </dgm:pt>
    <dgm:pt modelId="{CEFED3A9-17E8-422D-A005-CC8791262A06}" type="sibTrans" cxnId="{01849F7F-0666-4C6F-B593-75EC263FD40E}">
      <dgm:prSet/>
      <dgm:spPr/>
      <dgm:t>
        <a:bodyPr/>
        <a:lstStyle/>
        <a:p>
          <a:endParaRPr lang="es-GT"/>
        </a:p>
      </dgm:t>
    </dgm:pt>
    <dgm:pt modelId="{1D11C8D5-231C-4D6C-8D0C-15E0795382FE}">
      <dgm:prSet phldrT="[Texto]"/>
      <dgm:spPr/>
      <dgm:t>
        <a:bodyPr/>
        <a:lstStyle/>
        <a:p>
          <a:r>
            <a:rPr lang="es-GT" b="1" dirty="0"/>
            <a:t>Resultado 1</a:t>
          </a:r>
        </a:p>
      </dgm:t>
    </dgm:pt>
    <dgm:pt modelId="{627778B9-0252-4623-AA1C-60A6089D7195}" type="parTrans" cxnId="{5E0CBF30-FC4A-4F1A-967D-F0A82A0EE250}">
      <dgm:prSet/>
      <dgm:spPr/>
      <dgm:t>
        <a:bodyPr/>
        <a:lstStyle/>
        <a:p>
          <a:endParaRPr lang="es-GT"/>
        </a:p>
      </dgm:t>
    </dgm:pt>
    <dgm:pt modelId="{76233EB7-E2FB-4A97-81F3-206B969A2997}" type="sibTrans" cxnId="{5E0CBF30-FC4A-4F1A-967D-F0A82A0EE250}">
      <dgm:prSet/>
      <dgm:spPr/>
      <dgm:t>
        <a:bodyPr/>
        <a:lstStyle/>
        <a:p>
          <a:endParaRPr lang="es-GT"/>
        </a:p>
      </dgm:t>
    </dgm:pt>
    <dgm:pt modelId="{A3DA188C-BED2-4DF8-8CC6-17CB5DA21A49}">
      <dgm:prSet phldrT="[Texto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"/>
          </a:pPr>
          <a:r>
            <a:rPr lang="es-GT" sz="1800" b="1" kern="1200" baseline="0" dirty="0">
              <a:solidFill>
                <a:srgbClr val="3494BA"/>
              </a:solidFill>
              <a:latin typeface="Futura LT Pro Book"/>
              <a:ea typeface="+mn-ea"/>
              <a:cs typeface="+mn-cs"/>
            </a:rPr>
            <a:t>Los hogares más vulnerables del Corredor Seco centroamericano mejoran su situación de seguridad alimentaria y nutricional durante la temporada de carestía de 2020 </a:t>
          </a:r>
          <a:r>
            <a:rPr lang="es-MX" sz="1800" b="1" kern="1200" baseline="0" dirty="0">
              <a:solidFill>
                <a:srgbClr val="3494BA"/>
              </a:solidFill>
              <a:latin typeface="Futura LT Pro Book"/>
              <a:ea typeface="+mn-ea"/>
              <a:cs typeface="+mn-cs"/>
            </a:rPr>
            <a:t>a través de asistencia alimentaria de emergencia coordinada, estandarizada, específica y responsable de parte de múltiples actores.</a:t>
          </a:r>
          <a:endParaRPr lang="es-GT" sz="1800" b="1" kern="1200" baseline="0" dirty="0">
            <a:solidFill>
              <a:srgbClr val="3494BA"/>
            </a:solidFill>
            <a:latin typeface="Futura LT Pro Book"/>
            <a:ea typeface="+mn-ea"/>
            <a:cs typeface="+mn-cs"/>
          </a:endParaRPr>
        </a:p>
      </dgm:t>
    </dgm:pt>
    <dgm:pt modelId="{8B69B109-1AFE-41FB-B0C7-58687959A5F3}" type="parTrans" cxnId="{6FD8FC6B-278B-4DBB-846C-E4D842DB2B71}">
      <dgm:prSet/>
      <dgm:spPr/>
      <dgm:t>
        <a:bodyPr/>
        <a:lstStyle/>
        <a:p>
          <a:endParaRPr lang="es-GT"/>
        </a:p>
      </dgm:t>
    </dgm:pt>
    <dgm:pt modelId="{9D6EAD09-352B-4186-AE97-F941C2F49CE8}" type="sibTrans" cxnId="{6FD8FC6B-278B-4DBB-846C-E4D842DB2B71}">
      <dgm:prSet/>
      <dgm:spPr/>
      <dgm:t>
        <a:bodyPr/>
        <a:lstStyle/>
        <a:p>
          <a:endParaRPr lang="es-GT"/>
        </a:p>
      </dgm:t>
    </dgm:pt>
    <dgm:pt modelId="{102652B1-D824-45D8-B850-D2BD250BAB62}" type="pres">
      <dgm:prSet presAssocID="{67D8CA22-4428-4B45-A0B6-0D34A8E9148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2DD5275-711C-4AB2-9112-3D9B09B8E025}" type="pres">
      <dgm:prSet presAssocID="{688F8A8A-83B8-42C3-8EEF-BD12ED38361E}" presName="composite" presStyleCnt="0"/>
      <dgm:spPr/>
    </dgm:pt>
    <dgm:pt modelId="{9752AD08-5A3B-40F1-995A-2B0A532EBBCC}" type="pres">
      <dgm:prSet presAssocID="{688F8A8A-83B8-42C3-8EEF-BD12ED38361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7CF1BA-8C32-4138-86BA-DA8CE3E4BB0D}" type="pres">
      <dgm:prSet presAssocID="{688F8A8A-83B8-42C3-8EEF-BD12ED38361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8F4D61-9CFA-49E1-B5A6-8DA549D770BD}" type="pres">
      <dgm:prSet presAssocID="{46E4A7A3-B675-4F89-B2E0-E533DFD87D86}" presName="sp" presStyleCnt="0"/>
      <dgm:spPr/>
    </dgm:pt>
    <dgm:pt modelId="{0A080709-ACC3-462B-ACE1-AE50EF988046}" type="pres">
      <dgm:prSet presAssocID="{AD56EB66-8E04-4FF7-9040-D77F01A8E476}" presName="composite" presStyleCnt="0"/>
      <dgm:spPr/>
    </dgm:pt>
    <dgm:pt modelId="{0BCE65AE-28CF-46EE-B38D-33EB969CFEED}" type="pres">
      <dgm:prSet presAssocID="{AD56EB66-8E04-4FF7-9040-D77F01A8E47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39123E-EAAD-4546-A1A1-ADB4783557A5}" type="pres">
      <dgm:prSet presAssocID="{AD56EB66-8E04-4FF7-9040-D77F01A8E47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04FA14-C6C5-4F3B-95D3-CFB6A2A89B5E}" type="pres">
      <dgm:prSet presAssocID="{D4F0E89D-9239-4F31-A051-2AA6170A2232}" presName="sp" presStyleCnt="0"/>
      <dgm:spPr/>
    </dgm:pt>
    <dgm:pt modelId="{4258FC60-CC07-4481-9C70-6F3783FE0726}" type="pres">
      <dgm:prSet presAssocID="{1D11C8D5-231C-4D6C-8D0C-15E0795382FE}" presName="composite" presStyleCnt="0"/>
      <dgm:spPr/>
    </dgm:pt>
    <dgm:pt modelId="{911320CA-C5C7-4FCE-AA83-8F3B64EC8B23}" type="pres">
      <dgm:prSet presAssocID="{1D11C8D5-231C-4D6C-8D0C-15E0795382F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6A126A-D670-4F63-A31A-2371F9BC4FB9}" type="pres">
      <dgm:prSet presAssocID="{1D11C8D5-231C-4D6C-8D0C-15E0795382F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D50A621-0094-4366-B8AF-82E985829635}" srcId="{67D8CA22-4428-4B45-A0B6-0D34A8E9148A}" destId="{688F8A8A-83B8-42C3-8EEF-BD12ED38361E}" srcOrd="0" destOrd="0" parTransId="{4A75B9CB-7644-4DBE-AAD4-A0234C675F7F}" sibTransId="{46E4A7A3-B675-4F89-B2E0-E533DFD87D86}"/>
    <dgm:cxn modelId="{9C3A564C-F844-4F01-B2EA-56B61BF8EAEB}" type="presOf" srcId="{AD56EB66-8E04-4FF7-9040-D77F01A8E476}" destId="{0BCE65AE-28CF-46EE-B38D-33EB969CFEED}" srcOrd="0" destOrd="0" presId="urn:microsoft.com/office/officeart/2005/8/layout/chevron2"/>
    <dgm:cxn modelId="{BFF7B587-B437-40B2-9774-F9E1A1425A72}" type="presOf" srcId="{67D8CA22-4428-4B45-A0B6-0D34A8E9148A}" destId="{102652B1-D824-45D8-B850-D2BD250BAB62}" srcOrd="0" destOrd="0" presId="urn:microsoft.com/office/officeart/2005/8/layout/chevron2"/>
    <dgm:cxn modelId="{6FD8FC6B-278B-4DBB-846C-E4D842DB2B71}" srcId="{1D11C8D5-231C-4D6C-8D0C-15E0795382FE}" destId="{A3DA188C-BED2-4DF8-8CC6-17CB5DA21A49}" srcOrd="0" destOrd="0" parTransId="{8B69B109-1AFE-41FB-B0C7-58687959A5F3}" sibTransId="{9D6EAD09-352B-4186-AE97-F941C2F49CE8}"/>
    <dgm:cxn modelId="{8591918E-81EF-4EE0-AFB6-CA1D002C4785}" type="presOf" srcId="{1D11C8D5-231C-4D6C-8D0C-15E0795382FE}" destId="{911320CA-C5C7-4FCE-AA83-8F3B64EC8B23}" srcOrd="0" destOrd="0" presId="urn:microsoft.com/office/officeart/2005/8/layout/chevron2"/>
    <dgm:cxn modelId="{D4D7EB1E-96AC-4B09-AE58-5D1B607B1A8B}" type="presOf" srcId="{242ACE2C-E28D-4770-A2B6-4031C39DA18A}" destId="{6339123E-EAAD-4546-A1A1-ADB4783557A5}" srcOrd="0" destOrd="0" presId="urn:microsoft.com/office/officeart/2005/8/layout/chevron2"/>
    <dgm:cxn modelId="{93182991-9343-40E2-B2AC-12DB50AE3296}" type="presOf" srcId="{A3DA188C-BED2-4DF8-8CC6-17CB5DA21A49}" destId="{046A126A-D670-4F63-A31A-2371F9BC4FB9}" srcOrd="0" destOrd="0" presId="urn:microsoft.com/office/officeart/2005/8/layout/chevron2"/>
    <dgm:cxn modelId="{D6B1676F-807E-4195-8137-1572DC93168C}" srcId="{67D8CA22-4428-4B45-A0B6-0D34A8E9148A}" destId="{AD56EB66-8E04-4FF7-9040-D77F01A8E476}" srcOrd="1" destOrd="0" parTransId="{F980D274-026E-49BB-B9BF-6096D2B8A4F0}" sibTransId="{D4F0E89D-9239-4F31-A051-2AA6170A2232}"/>
    <dgm:cxn modelId="{193BF632-26A8-440E-8C98-F51ABCF5901C}" type="presOf" srcId="{688F8A8A-83B8-42C3-8EEF-BD12ED38361E}" destId="{9752AD08-5A3B-40F1-995A-2B0A532EBBCC}" srcOrd="0" destOrd="0" presId="urn:microsoft.com/office/officeart/2005/8/layout/chevron2"/>
    <dgm:cxn modelId="{01849F7F-0666-4C6F-B593-75EC263FD40E}" srcId="{AD56EB66-8E04-4FF7-9040-D77F01A8E476}" destId="{242ACE2C-E28D-4770-A2B6-4031C39DA18A}" srcOrd="0" destOrd="0" parTransId="{8384CC22-1E95-4A58-87C8-8355EC2DB3D0}" sibTransId="{CEFED3A9-17E8-422D-A005-CC8791262A06}"/>
    <dgm:cxn modelId="{5E0CBF30-FC4A-4F1A-967D-F0A82A0EE250}" srcId="{67D8CA22-4428-4B45-A0B6-0D34A8E9148A}" destId="{1D11C8D5-231C-4D6C-8D0C-15E0795382FE}" srcOrd="2" destOrd="0" parTransId="{627778B9-0252-4623-AA1C-60A6089D7195}" sibTransId="{76233EB7-E2FB-4A97-81F3-206B969A2997}"/>
    <dgm:cxn modelId="{48D34629-818F-424D-9166-55A1AC033019}" type="presOf" srcId="{B709288C-F19F-4A19-B35B-F9336BD2BCD1}" destId="{977CF1BA-8C32-4138-86BA-DA8CE3E4BB0D}" srcOrd="0" destOrd="0" presId="urn:microsoft.com/office/officeart/2005/8/layout/chevron2"/>
    <dgm:cxn modelId="{586E7BF9-EF5C-4965-B030-9CE76A0D5ACA}" srcId="{688F8A8A-83B8-42C3-8EEF-BD12ED38361E}" destId="{B709288C-F19F-4A19-B35B-F9336BD2BCD1}" srcOrd="0" destOrd="0" parTransId="{175C5ED8-F09D-42E9-8C86-A3600791B919}" sibTransId="{B01213C2-34EF-4F4F-811A-FAB6B28C9055}"/>
    <dgm:cxn modelId="{94C7C92F-D7EE-4F51-8783-0FC566D2154B}" type="presParOf" srcId="{102652B1-D824-45D8-B850-D2BD250BAB62}" destId="{42DD5275-711C-4AB2-9112-3D9B09B8E025}" srcOrd="0" destOrd="0" presId="urn:microsoft.com/office/officeart/2005/8/layout/chevron2"/>
    <dgm:cxn modelId="{96ABDA21-E57F-4575-9304-C2026BC512A5}" type="presParOf" srcId="{42DD5275-711C-4AB2-9112-3D9B09B8E025}" destId="{9752AD08-5A3B-40F1-995A-2B0A532EBBCC}" srcOrd="0" destOrd="0" presId="urn:microsoft.com/office/officeart/2005/8/layout/chevron2"/>
    <dgm:cxn modelId="{160824E9-A430-4EC2-9A1A-708532D1A246}" type="presParOf" srcId="{42DD5275-711C-4AB2-9112-3D9B09B8E025}" destId="{977CF1BA-8C32-4138-86BA-DA8CE3E4BB0D}" srcOrd="1" destOrd="0" presId="urn:microsoft.com/office/officeart/2005/8/layout/chevron2"/>
    <dgm:cxn modelId="{7FE82E9C-0E32-41E0-AC0F-072AD5AD5925}" type="presParOf" srcId="{102652B1-D824-45D8-B850-D2BD250BAB62}" destId="{918F4D61-9CFA-49E1-B5A6-8DA549D770BD}" srcOrd="1" destOrd="0" presId="urn:microsoft.com/office/officeart/2005/8/layout/chevron2"/>
    <dgm:cxn modelId="{7F9E3768-983B-47E3-B965-1517BDEE8C63}" type="presParOf" srcId="{102652B1-D824-45D8-B850-D2BD250BAB62}" destId="{0A080709-ACC3-462B-ACE1-AE50EF988046}" srcOrd="2" destOrd="0" presId="urn:microsoft.com/office/officeart/2005/8/layout/chevron2"/>
    <dgm:cxn modelId="{A8DD3CB9-2524-42C1-A1DA-F8DC50FAD769}" type="presParOf" srcId="{0A080709-ACC3-462B-ACE1-AE50EF988046}" destId="{0BCE65AE-28CF-46EE-B38D-33EB969CFEED}" srcOrd="0" destOrd="0" presId="urn:microsoft.com/office/officeart/2005/8/layout/chevron2"/>
    <dgm:cxn modelId="{8C46F245-F80A-4FC5-B803-91F4F2639FB9}" type="presParOf" srcId="{0A080709-ACC3-462B-ACE1-AE50EF988046}" destId="{6339123E-EAAD-4546-A1A1-ADB4783557A5}" srcOrd="1" destOrd="0" presId="urn:microsoft.com/office/officeart/2005/8/layout/chevron2"/>
    <dgm:cxn modelId="{9887FB24-0EA4-45FC-8564-C514AD3E75F6}" type="presParOf" srcId="{102652B1-D824-45D8-B850-D2BD250BAB62}" destId="{4604FA14-C6C5-4F3B-95D3-CFB6A2A89B5E}" srcOrd="3" destOrd="0" presId="urn:microsoft.com/office/officeart/2005/8/layout/chevron2"/>
    <dgm:cxn modelId="{C05BE3C3-BB07-4B57-8A9F-0BFE0C82A116}" type="presParOf" srcId="{102652B1-D824-45D8-B850-D2BD250BAB62}" destId="{4258FC60-CC07-4481-9C70-6F3783FE0726}" srcOrd="4" destOrd="0" presId="urn:microsoft.com/office/officeart/2005/8/layout/chevron2"/>
    <dgm:cxn modelId="{CF0A4041-4CD9-4607-9BB8-66B7FB71C5B4}" type="presParOf" srcId="{4258FC60-CC07-4481-9C70-6F3783FE0726}" destId="{911320CA-C5C7-4FCE-AA83-8F3B64EC8B23}" srcOrd="0" destOrd="0" presId="urn:microsoft.com/office/officeart/2005/8/layout/chevron2"/>
    <dgm:cxn modelId="{05658580-078A-46D1-B2C9-E61413524609}" type="presParOf" srcId="{4258FC60-CC07-4481-9C70-6F3783FE0726}" destId="{046A126A-D670-4F63-A31A-2371F9BC4FB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954ABF-1E95-4072-BD45-6A58B2551236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GT"/>
        </a:p>
      </dgm:t>
    </dgm:pt>
    <dgm:pt modelId="{BDDC1C4C-F372-4865-8397-A57D340948BB}">
      <dgm:prSet phldrT="[Texto]"/>
      <dgm:spPr/>
      <dgm:t>
        <a:bodyPr/>
        <a:lstStyle/>
        <a:p>
          <a:r>
            <a:rPr lang="es-GT" b="1" u="none" strike="noStrike" dirty="0">
              <a:effectLst/>
            </a:rPr>
            <a:t>1.1</a:t>
          </a:r>
          <a:endParaRPr lang="es-GT" b="1" dirty="0"/>
        </a:p>
      </dgm:t>
    </dgm:pt>
    <dgm:pt modelId="{155257D5-B622-4226-A85F-484517308F2F}" type="parTrans" cxnId="{D939C3B9-1AD3-4AF8-A5CB-91F3DC998916}">
      <dgm:prSet/>
      <dgm:spPr/>
      <dgm:t>
        <a:bodyPr/>
        <a:lstStyle/>
        <a:p>
          <a:endParaRPr lang="es-GT"/>
        </a:p>
      </dgm:t>
    </dgm:pt>
    <dgm:pt modelId="{FD28E346-B1F1-4F62-BB9D-824FC615AF86}" type="sibTrans" cxnId="{D939C3B9-1AD3-4AF8-A5CB-91F3DC998916}">
      <dgm:prSet/>
      <dgm:spPr/>
      <dgm:t>
        <a:bodyPr/>
        <a:lstStyle/>
        <a:p>
          <a:endParaRPr lang="es-GT"/>
        </a:p>
      </dgm:t>
    </dgm:pt>
    <dgm:pt modelId="{E1D95C4F-841F-4D7D-8118-878C6A4115BC}">
      <dgm:prSet phldrT="[Texto]"/>
      <dgm:spPr/>
      <dgm:t>
        <a:bodyPr/>
        <a:lstStyle/>
        <a:p>
          <a:r>
            <a:rPr lang="es-MX" b="1" u="none" strike="noStrike" dirty="0">
              <a:effectLst/>
            </a:rPr>
            <a:t>Dirigir y coordinar una línea de base y final en las áreas de intervención priorizadas, basados en la metodología y herramientas CARI. </a:t>
          </a:r>
          <a:endParaRPr lang="es-GT" b="1" dirty="0"/>
        </a:p>
      </dgm:t>
    </dgm:pt>
    <dgm:pt modelId="{2195AF6D-32AE-4621-A8AB-B56F24221339}" type="parTrans" cxnId="{237C2C35-DD0F-4DE2-BCD9-56772213DB54}">
      <dgm:prSet/>
      <dgm:spPr/>
      <dgm:t>
        <a:bodyPr/>
        <a:lstStyle/>
        <a:p>
          <a:endParaRPr lang="es-GT"/>
        </a:p>
      </dgm:t>
    </dgm:pt>
    <dgm:pt modelId="{F7523228-8AF7-4799-9635-4CAB04785E6D}" type="sibTrans" cxnId="{237C2C35-DD0F-4DE2-BCD9-56772213DB54}">
      <dgm:prSet/>
      <dgm:spPr/>
      <dgm:t>
        <a:bodyPr/>
        <a:lstStyle/>
        <a:p>
          <a:endParaRPr lang="es-GT"/>
        </a:p>
      </dgm:t>
    </dgm:pt>
    <dgm:pt modelId="{78BC6B0D-09E4-4C55-9996-22F9710F8E69}">
      <dgm:prSet phldrT="[Texto]"/>
      <dgm:spPr/>
      <dgm:t>
        <a:bodyPr/>
        <a:lstStyle/>
        <a:p>
          <a:r>
            <a:rPr lang="es-GT" b="1" u="none" strike="noStrike" dirty="0">
              <a:effectLst/>
            </a:rPr>
            <a:t>1.2</a:t>
          </a:r>
          <a:endParaRPr lang="es-GT" b="1" dirty="0"/>
        </a:p>
      </dgm:t>
    </dgm:pt>
    <dgm:pt modelId="{59FE8506-6BDA-42B2-8CA7-EFDEC6F18474}" type="parTrans" cxnId="{74A639CB-4CEA-4E6E-B182-3011C2B780D8}">
      <dgm:prSet/>
      <dgm:spPr/>
      <dgm:t>
        <a:bodyPr/>
        <a:lstStyle/>
        <a:p>
          <a:endParaRPr lang="es-GT"/>
        </a:p>
      </dgm:t>
    </dgm:pt>
    <dgm:pt modelId="{5D1208BC-166D-4F29-8C10-28366D40F46F}" type="sibTrans" cxnId="{74A639CB-4CEA-4E6E-B182-3011C2B780D8}">
      <dgm:prSet/>
      <dgm:spPr/>
      <dgm:t>
        <a:bodyPr/>
        <a:lstStyle/>
        <a:p>
          <a:endParaRPr lang="es-GT"/>
        </a:p>
      </dgm:t>
    </dgm:pt>
    <dgm:pt modelId="{E5336DB5-665D-486B-AB3F-BDF91EA174E2}">
      <dgm:prSet phldrT="[Texto]"/>
      <dgm:spPr/>
      <dgm:t>
        <a:bodyPr/>
        <a:lstStyle/>
        <a:p>
          <a:r>
            <a:rPr lang="es-MX" b="1" u="none" strike="sngStrike" dirty="0">
              <a:effectLst/>
            </a:rPr>
            <a:t>Adaptación y pilotaje del  Enfoque de Economía del Hogar como marco de análisis para el contexto del Corredor Seco de Centro América</a:t>
          </a:r>
          <a:endParaRPr lang="es-GT" b="1" dirty="0"/>
        </a:p>
      </dgm:t>
    </dgm:pt>
    <dgm:pt modelId="{914DC771-8B27-4A16-A1D3-ADF93BDC2AF7}" type="parTrans" cxnId="{A579189A-526E-4004-A1C4-8E8DFCEFE70E}">
      <dgm:prSet/>
      <dgm:spPr/>
      <dgm:t>
        <a:bodyPr/>
        <a:lstStyle/>
        <a:p>
          <a:endParaRPr lang="es-GT"/>
        </a:p>
      </dgm:t>
    </dgm:pt>
    <dgm:pt modelId="{DF3187F6-135A-447F-BEF8-F42BEC5897F9}" type="sibTrans" cxnId="{A579189A-526E-4004-A1C4-8E8DFCEFE70E}">
      <dgm:prSet/>
      <dgm:spPr/>
      <dgm:t>
        <a:bodyPr/>
        <a:lstStyle/>
        <a:p>
          <a:endParaRPr lang="es-GT"/>
        </a:p>
      </dgm:t>
    </dgm:pt>
    <dgm:pt modelId="{0F633CCB-0C82-47D1-83FE-FB4D98DBE027}">
      <dgm:prSet phldrT="[Texto]"/>
      <dgm:spPr/>
      <dgm:t>
        <a:bodyPr/>
        <a:lstStyle/>
        <a:p>
          <a:r>
            <a:rPr lang="es-GT" b="1" u="none" strike="noStrike" dirty="0">
              <a:effectLst/>
            </a:rPr>
            <a:t>1.3</a:t>
          </a:r>
          <a:endParaRPr lang="es-GT" b="1" dirty="0"/>
        </a:p>
      </dgm:t>
    </dgm:pt>
    <dgm:pt modelId="{518ED94B-756C-4D87-A674-E1F14D6F38A4}" type="parTrans" cxnId="{AB299812-C985-47F6-A4B6-E558A63A04FA}">
      <dgm:prSet/>
      <dgm:spPr/>
      <dgm:t>
        <a:bodyPr/>
        <a:lstStyle/>
        <a:p>
          <a:endParaRPr lang="es-GT"/>
        </a:p>
      </dgm:t>
    </dgm:pt>
    <dgm:pt modelId="{87C26441-EF82-4813-8370-017E3CB46246}" type="sibTrans" cxnId="{AB299812-C985-47F6-A4B6-E558A63A04FA}">
      <dgm:prSet/>
      <dgm:spPr/>
      <dgm:t>
        <a:bodyPr/>
        <a:lstStyle/>
        <a:p>
          <a:endParaRPr lang="es-GT"/>
        </a:p>
      </dgm:t>
    </dgm:pt>
    <dgm:pt modelId="{0A4FF516-9A85-4290-8639-B8B8A447D8F8}">
      <dgm:prSet phldrT="[Texto]"/>
      <dgm:spPr/>
      <dgm:t>
        <a:bodyPr/>
        <a:lstStyle/>
        <a:p>
          <a:r>
            <a:rPr lang="es-MX" b="1" u="none" strike="noStrike" dirty="0">
              <a:effectLst/>
            </a:rPr>
            <a:t>Diseño e implementación de un sistema integral regional de Monitoreo, Evaluación, Rendición de Cuentas y Aprendizaje (MEAL) para el proyecto, basado en herramientas y monitoreo en tiempo real, con enfoque de salvaguarda y protección. </a:t>
          </a:r>
          <a:endParaRPr lang="es-GT" b="1" dirty="0"/>
        </a:p>
      </dgm:t>
    </dgm:pt>
    <dgm:pt modelId="{B1607F35-A954-4F42-9868-AFBF79631573}" type="parTrans" cxnId="{753D3967-1B13-47D1-AF2A-0B84BE10FC2C}">
      <dgm:prSet/>
      <dgm:spPr/>
      <dgm:t>
        <a:bodyPr/>
        <a:lstStyle/>
        <a:p>
          <a:endParaRPr lang="es-GT"/>
        </a:p>
      </dgm:t>
    </dgm:pt>
    <dgm:pt modelId="{570D45A9-C625-4DA9-B8FA-D4CD7DCF88D4}" type="sibTrans" cxnId="{753D3967-1B13-47D1-AF2A-0B84BE10FC2C}">
      <dgm:prSet/>
      <dgm:spPr/>
      <dgm:t>
        <a:bodyPr/>
        <a:lstStyle/>
        <a:p>
          <a:endParaRPr lang="es-GT"/>
        </a:p>
      </dgm:t>
    </dgm:pt>
    <dgm:pt modelId="{0052E7A6-8B89-4F49-B6F1-36299804BD13}" type="pres">
      <dgm:prSet presAssocID="{17954ABF-1E95-4072-BD45-6A58B255123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F44FDDB-E150-468E-A64A-BBA57EF98C1C}" type="pres">
      <dgm:prSet presAssocID="{BDDC1C4C-F372-4865-8397-A57D340948B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D9D37B-3527-4DE1-96C4-05472272ADA3}" type="pres">
      <dgm:prSet presAssocID="{FD28E346-B1F1-4F62-BB9D-824FC615AF86}" presName="sibTrans" presStyleCnt="0"/>
      <dgm:spPr/>
    </dgm:pt>
    <dgm:pt modelId="{0467362C-70AD-4008-A443-C7166A5CDF62}" type="pres">
      <dgm:prSet presAssocID="{78BC6B0D-09E4-4C55-9996-22F9710F8E6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60DB50-4698-4AD2-8C47-783B3967968C}" type="pres">
      <dgm:prSet presAssocID="{5D1208BC-166D-4F29-8C10-28366D40F46F}" presName="sibTrans" presStyleCnt="0"/>
      <dgm:spPr/>
    </dgm:pt>
    <dgm:pt modelId="{36040907-8083-46DC-A502-EF65198CF782}" type="pres">
      <dgm:prSet presAssocID="{0F633CCB-0C82-47D1-83FE-FB4D98DBE02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53D3967-1B13-47D1-AF2A-0B84BE10FC2C}" srcId="{0F633CCB-0C82-47D1-83FE-FB4D98DBE027}" destId="{0A4FF516-9A85-4290-8639-B8B8A447D8F8}" srcOrd="0" destOrd="0" parTransId="{B1607F35-A954-4F42-9868-AFBF79631573}" sibTransId="{570D45A9-C625-4DA9-B8FA-D4CD7DCF88D4}"/>
    <dgm:cxn modelId="{8A4B7E1B-DA78-4B00-B8B4-2BDCB912EED7}" type="presOf" srcId="{0F633CCB-0C82-47D1-83FE-FB4D98DBE027}" destId="{36040907-8083-46DC-A502-EF65198CF782}" srcOrd="0" destOrd="0" presId="urn:microsoft.com/office/officeart/2005/8/layout/hList6"/>
    <dgm:cxn modelId="{59BDB51E-AA7E-42FE-9EC2-F50EF895FB7E}" type="presOf" srcId="{BDDC1C4C-F372-4865-8397-A57D340948BB}" destId="{2F44FDDB-E150-468E-A64A-BBA57EF98C1C}" srcOrd="0" destOrd="0" presId="urn:microsoft.com/office/officeart/2005/8/layout/hList6"/>
    <dgm:cxn modelId="{F454F9F6-936C-4CD3-A35A-B456717222A0}" type="presOf" srcId="{0A4FF516-9A85-4290-8639-B8B8A447D8F8}" destId="{36040907-8083-46DC-A502-EF65198CF782}" srcOrd="0" destOrd="1" presId="urn:microsoft.com/office/officeart/2005/8/layout/hList6"/>
    <dgm:cxn modelId="{237C2C35-DD0F-4DE2-BCD9-56772213DB54}" srcId="{BDDC1C4C-F372-4865-8397-A57D340948BB}" destId="{E1D95C4F-841F-4D7D-8118-878C6A4115BC}" srcOrd="0" destOrd="0" parTransId="{2195AF6D-32AE-4621-A8AB-B56F24221339}" sibTransId="{F7523228-8AF7-4799-9635-4CAB04785E6D}"/>
    <dgm:cxn modelId="{A579189A-526E-4004-A1C4-8E8DFCEFE70E}" srcId="{78BC6B0D-09E4-4C55-9996-22F9710F8E69}" destId="{E5336DB5-665D-486B-AB3F-BDF91EA174E2}" srcOrd="0" destOrd="0" parTransId="{914DC771-8B27-4A16-A1D3-ADF93BDC2AF7}" sibTransId="{DF3187F6-135A-447F-BEF8-F42BEC5897F9}"/>
    <dgm:cxn modelId="{74A639CB-4CEA-4E6E-B182-3011C2B780D8}" srcId="{17954ABF-1E95-4072-BD45-6A58B2551236}" destId="{78BC6B0D-09E4-4C55-9996-22F9710F8E69}" srcOrd="1" destOrd="0" parTransId="{59FE8506-6BDA-42B2-8CA7-EFDEC6F18474}" sibTransId="{5D1208BC-166D-4F29-8C10-28366D40F46F}"/>
    <dgm:cxn modelId="{D939C3B9-1AD3-4AF8-A5CB-91F3DC998916}" srcId="{17954ABF-1E95-4072-BD45-6A58B2551236}" destId="{BDDC1C4C-F372-4865-8397-A57D340948BB}" srcOrd="0" destOrd="0" parTransId="{155257D5-B622-4226-A85F-484517308F2F}" sibTransId="{FD28E346-B1F1-4F62-BB9D-824FC615AF86}"/>
    <dgm:cxn modelId="{182BF9AA-B845-4A18-8911-8C019DD7B745}" type="presOf" srcId="{17954ABF-1E95-4072-BD45-6A58B2551236}" destId="{0052E7A6-8B89-4F49-B6F1-36299804BD13}" srcOrd="0" destOrd="0" presId="urn:microsoft.com/office/officeart/2005/8/layout/hList6"/>
    <dgm:cxn modelId="{AB299812-C985-47F6-A4B6-E558A63A04FA}" srcId="{17954ABF-1E95-4072-BD45-6A58B2551236}" destId="{0F633CCB-0C82-47D1-83FE-FB4D98DBE027}" srcOrd="2" destOrd="0" parTransId="{518ED94B-756C-4D87-A674-E1F14D6F38A4}" sibTransId="{87C26441-EF82-4813-8370-017E3CB46246}"/>
    <dgm:cxn modelId="{DCDF2DBE-86AF-4CC3-B5BA-AB4E57021993}" type="presOf" srcId="{78BC6B0D-09E4-4C55-9996-22F9710F8E69}" destId="{0467362C-70AD-4008-A443-C7166A5CDF62}" srcOrd="0" destOrd="0" presId="urn:microsoft.com/office/officeart/2005/8/layout/hList6"/>
    <dgm:cxn modelId="{739CE8B0-F9EA-44BC-8C15-1B7E35A27039}" type="presOf" srcId="{E5336DB5-665D-486B-AB3F-BDF91EA174E2}" destId="{0467362C-70AD-4008-A443-C7166A5CDF62}" srcOrd="0" destOrd="1" presId="urn:microsoft.com/office/officeart/2005/8/layout/hList6"/>
    <dgm:cxn modelId="{9AC9EED9-FAEC-4F2B-9E9B-2D9FC2CE1FC3}" type="presOf" srcId="{E1D95C4F-841F-4D7D-8118-878C6A4115BC}" destId="{2F44FDDB-E150-468E-A64A-BBA57EF98C1C}" srcOrd="0" destOrd="1" presId="urn:microsoft.com/office/officeart/2005/8/layout/hList6"/>
    <dgm:cxn modelId="{C33F8481-BF82-4D02-ADDA-E224E1A46E16}" type="presParOf" srcId="{0052E7A6-8B89-4F49-B6F1-36299804BD13}" destId="{2F44FDDB-E150-468E-A64A-BBA57EF98C1C}" srcOrd="0" destOrd="0" presId="urn:microsoft.com/office/officeart/2005/8/layout/hList6"/>
    <dgm:cxn modelId="{471839BF-6AA8-4874-947E-5405B9166E91}" type="presParOf" srcId="{0052E7A6-8B89-4F49-B6F1-36299804BD13}" destId="{BBD9D37B-3527-4DE1-96C4-05472272ADA3}" srcOrd="1" destOrd="0" presId="urn:microsoft.com/office/officeart/2005/8/layout/hList6"/>
    <dgm:cxn modelId="{2EB8B160-B743-4FCB-B460-411918AA3301}" type="presParOf" srcId="{0052E7A6-8B89-4F49-B6F1-36299804BD13}" destId="{0467362C-70AD-4008-A443-C7166A5CDF62}" srcOrd="2" destOrd="0" presId="urn:microsoft.com/office/officeart/2005/8/layout/hList6"/>
    <dgm:cxn modelId="{A74C842C-6EA4-434E-9D4A-E4D237F733CE}" type="presParOf" srcId="{0052E7A6-8B89-4F49-B6F1-36299804BD13}" destId="{D160DB50-4698-4AD2-8C47-783B3967968C}" srcOrd="3" destOrd="0" presId="urn:microsoft.com/office/officeart/2005/8/layout/hList6"/>
    <dgm:cxn modelId="{F00EA9A8-681B-4C89-9458-D5DB2BDC409B}" type="presParOf" srcId="{0052E7A6-8B89-4F49-B6F1-36299804BD13}" destId="{36040907-8083-46DC-A502-EF65198CF78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954ABF-1E95-4072-BD45-6A58B2551236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GT"/>
        </a:p>
      </dgm:t>
    </dgm:pt>
    <dgm:pt modelId="{BDDC1C4C-F372-4865-8397-A57D340948BB}">
      <dgm:prSet phldrT="[Texto]" custT="1"/>
      <dgm:spPr/>
      <dgm:t>
        <a:bodyPr/>
        <a:lstStyle/>
        <a:p>
          <a:r>
            <a:rPr lang="es-GT" sz="1800" b="1" u="none" strike="noStrike" dirty="0">
              <a:effectLst/>
            </a:rPr>
            <a:t>1.4</a:t>
          </a:r>
          <a:endParaRPr lang="es-GT" sz="1800" b="1" dirty="0"/>
        </a:p>
      </dgm:t>
    </dgm:pt>
    <dgm:pt modelId="{155257D5-B622-4226-A85F-484517308F2F}" type="parTrans" cxnId="{D939C3B9-1AD3-4AF8-A5CB-91F3DC998916}">
      <dgm:prSet/>
      <dgm:spPr/>
      <dgm:t>
        <a:bodyPr/>
        <a:lstStyle/>
        <a:p>
          <a:endParaRPr lang="es-GT"/>
        </a:p>
      </dgm:t>
    </dgm:pt>
    <dgm:pt modelId="{FD28E346-B1F1-4F62-BB9D-824FC615AF86}" type="sibTrans" cxnId="{D939C3B9-1AD3-4AF8-A5CB-91F3DC998916}">
      <dgm:prSet/>
      <dgm:spPr/>
      <dgm:t>
        <a:bodyPr/>
        <a:lstStyle/>
        <a:p>
          <a:endParaRPr lang="es-GT"/>
        </a:p>
      </dgm:t>
    </dgm:pt>
    <dgm:pt modelId="{E5336DB5-665D-486B-AB3F-BDF91EA174E2}">
      <dgm:prSet phldrT="[Texto]" custT="1"/>
      <dgm:spPr/>
      <dgm:t>
        <a:bodyPr/>
        <a:lstStyle/>
        <a:p>
          <a:r>
            <a:rPr lang="es-MX" sz="1800" b="1" u="none" strike="noStrike" dirty="0">
              <a:effectLst/>
            </a:rPr>
            <a:t>Recopilación e intercambio de evidencia e información periódica y en tiempo real a través del Consorcio integrado a la estructura de Incidencia-MEAL y en coordinación con instituciones públicas y partes interesadas relevantes</a:t>
          </a:r>
          <a:endParaRPr lang="es-GT" sz="1800" b="1" dirty="0"/>
        </a:p>
      </dgm:t>
    </dgm:pt>
    <dgm:pt modelId="{914DC771-8B27-4A16-A1D3-ADF93BDC2AF7}" type="parTrans" cxnId="{A579189A-526E-4004-A1C4-8E8DFCEFE70E}">
      <dgm:prSet/>
      <dgm:spPr/>
      <dgm:t>
        <a:bodyPr/>
        <a:lstStyle/>
        <a:p>
          <a:endParaRPr lang="es-GT"/>
        </a:p>
      </dgm:t>
    </dgm:pt>
    <dgm:pt modelId="{DF3187F6-135A-447F-BEF8-F42BEC5897F9}" type="sibTrans" cxnId="{A579189A-526E-4004-A1C4-8E8DFCEFE70E}">
      <dgm:prSet/>
      <dgm:spPr/>
      <dgm:t>
        <a:bodyPr/>
        <a:lstStyle/>
        <a:p>
          <a:endParaRPr lang="es-GT"/>
        </a:p>
      </dgm:t>
    </dgm:pt>
    <dgm:pt modelId="{0F633CCB-0C82-47D1-83FE-FB4D98DBE027}">
      <dgm:prSet phldrT="[Texto]" custT="1"/>
      <dgm:spPr/>
      <dgm:t>
        <a:bodyPr/>
        <a:lstStyle/>
        <a:p>
          <a:r>
            <a:rPr lang="es-GT" sz="1800" b="1" u="none" strike="noStrike" dirty="0">
              <a:effectLst/>
            </a:rPr>
            <a:t>1.6</a:t>
          </a:r>
          <a:endParaRPr lang="es-GT" sz="1800" b="1" dirty="0"/>
        </a:p>
      </dgm:t>
    </dgm:pt>
    <dgm:pt modelId="{518ED94B-756C-4D87-A674-E1F14D6F38A4}" type="parTrans" cxnId="{AB299812-C985-47F6-A4B6-E558A63A04FA}">
      <dgm:prSet/>
      <dgm:spPr/>
      <dgm:t>
        <a:bodyPr/>
        <a:lstStyle/>
        <a:p>
          <a:endParaRPr lang="es-GT"/>
        </a:p>
      </dgm:t>
    </dgm:pt>
    <dgm:pt modelId="{87C26441-EF82-4813-8370-017E3CB46246}" type="sibTrans" cxnId="{AB299812-C985-47F6-A4B6-E558A63A04FA}">
      <dgm:prSet/>
      <dgm:spPr/>
      <dgm:t>
        <a:bodyPr/>
        <a:lstStyle/>
        <a:p>
          <a:endParaRPr lang="es-GT"/>
        </a:p>
      </dgm:t>
    </dgm:pt>
    <dgm:pt modelId="{0A4FF516-9A85-4290-8639-B8B8A447D8F8}">
      <dgm:prSet phldrT="[Texto]" custT="1"/>
      <dgm:spPr/>
      <dgm:t>
        <a:bodyPr/>
        <a:lstStyle/>
        <a:p>
          <a:r>
            <a:rPr lang="es-MX" sz="1800" b="1" u="none" strike="noStrike" dirty="0">
              <a:effectLst/>
            </a:rPr>
            <a:t>Talleres regionales y nacionales para capacitar al personal de todas las ONG socias, en las metodologías y herramientas para la identificación de beneficiarios, la selección y el monitoreo de seguridad alimentaria y nutricional, basados en la metodología CARI.  </a:t>
          </a:r>
          <a:endParaRPr lang="es-GT" sz="1800" b="1" dirty="0"/>
        </a:p>
      </dgm:t>
    </dgm:pt>
    <dgm:pt modelId="{B1607F35-A954-4F42-9868-AFBF79631573}" type="parTrans" cxnId="{753D3967-1B13-47D1-AF2A-0B84BE10FC2C}">
      <dgm:prSet/>
      <dgm:spPr/>
      <dgm:t>
        <a:bodyPr/>
        <a:lstStyle/>
        <a:p>
          <a:endParaRPr lang="es-GT"/>
        </a:p>
      </dgm:t>
    </dgm:pt>
    <dgm:pt modelId="{570D45A9-C625-4DA9-B8FA-D4CD7DCF88D4}" type="sibTrans" cxnId="{753D3967-1B13-47D1-AF2A-0B84BE10FC2C}">
      <dgm:prSet/>
      <dgm:spPr/>
      <dgm:t>
        <a:bodyPr/>
        <a:lstStyle/>
        <a:p>
          <a:endParaRPr lang="es-GT"/>
        </a:p>
      </dgm:t>
    </dgm:pt>
    <dgm:pt modelId="{E1D95C4F-841F-4D7D-8118-878C6A4115BC}">
      <dgm:prSet phldrT="[Texto]" custT="1"/>
      <dgm:spPr/>
      <dgm:t>
        <a:bodyPr/>
        <a:lstStyle/>
        <a:p>
          <a:r>
            <a:rPr lang="es-MX" sz="1800" b="1" u="none" strike="noStrike" dirty="0">
              <a:effectLst/>
            </a:rPr>
            <a:t>Diseño e implementación de un sistema de rendición de cuentas seguro, inclusivo y receptivo para gestionar la información, los comentarios y las quejas de las partes interesadas, las comunidades y las personas afectadas por la crisis alimentaria y nutricional, seleccionadas por el proyecto. </a:t>
          </a:r>
          <a:endParaRPr lang="es-GT" sz="1800" b="1" dirty="0"/>
        </a:p>
      </dgm:t>
    </dgm:pt>
    <dgm:pt modelId="{F7523228-8AF7-4799-9635-4CAB04785E6D}" type="sibTrans" cxnId="{237C2C35-DD0F-4DE2-BCD9-56772213DB54}">
      <dgm:prSet/>
      <dgm:spPr/>
      <dgm:t>
        <a:bodyPr/>
        <a:lstStyle/>
        <a:p>
          <a:endParaRPr lang="es-GT"/>
        </a:p>
      </dgm:t>
    </dgm:pt>
    <dgm:pt modelId="{2195AF6D-32AE-4621-A8AB-B56F24221339}" type="parTrans" cxnId="{237C2C35-DD0F-4DE2-BCD9-56772213DB54}">
      <dgm:prSet/>
      <dgm:spPr/>
      <dgm:t>
        <a:bodyPr/>
        <a:lstStyle/>
        <a:p>
          <a:endParaRPr lang="es-GT"/>
        </a:p>
      </dgm:t>
    </dgm:pt>
    <dgm:pt modelId="{78BC6B0D-09E4-4C55-9996-22F9710F8E69}">
      <dgm:prSet phldrT="[Texto]" custT="1"/>
      <dgm:spPr/>
      <dgm:t>
        <a:bodyPr/>
        <a:lstStyle/>
        <a:p>
          <a:r>
            <a:rPr lang="es-GT" sz="1800" b="1" u="none" strike="noStrike" dirty="0">
              <a:effectLst/>
            </a:rPr>
            <a:t>1.5</a:t>
          </a:r>
          <a:endParaRPr lang="es-GT" sz="1800" b="1" dirty="0"/>
        </a:p>
      </dgm:t>
    </dgm:pt>
    <dgm:pt modelId="{5D1208BC-166D-4F29-8C10-28366D40F46F}" type="sibTrans" cxnId="{74A639CB-4CEA-4E6E-B182-3011C2B780D8}">
      <dgm:prSet/>
      <dgm:spPr/>
      <dgm:t>
        <a:bodyPr/>
        <a:lstStyle/>
        <a:p>
          <a:endParaRPr lang="es-GT"/>
        </a:p>
      </dgm:t>
    </dgm:pt>
    <dgm:pt modelId="{59FE8506-6BDA-42B2-8CA7-EFDEC6F18474}" type="parTrans" cxnId="{74A639CB-4CEA-4E6E-B182-3011C2B780D8}">
      <dgm:prSet/>
      <dgm:spPr/>
      <dgm:t>
        <a:bodyPr/>
        <a:lstStyle/>
        <a:p>
          <a:endParaRPr lang="es-GT"/>
        </a:p>
      </dgm:t>
    </dgm:pt>
    <dgm:pt modelId="{0052E7A6-8B89-4F49-B6F1-36299804BD13}" type="pres">
      <dgm:prSet presAssocID="{17954ABF-1E95-4072-BD45-6A58B255123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F44FDDB-E150-468E-A64A-BBA57EF98C1C}" type="pres">
      <dgm:prSet presAssocID="{BDDC1C4C-F372-4865-8397-A57D340948B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D9D37B-3527-4DE1-96C4-05472272ADA3}" type="pres">
      <dgm:prSet presAssocID="{FD28E346-B1F1-4F62-BB9D-824FC615AF86}" presName="sibTrans" presStyleCnt="0"/>
      <dgm:spPr/>
    </dgm:pt>
    <dgm:pt modelId="{0467362C-70AD-4008-A443-C7166A5CDF62}" type="pres">
      <dgm:prSet presAssocID="{78BC6B0D-09E4-4C55-9996-22F9710F8E6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60DB50-4698-4AD2-8C47-783B3967968C}" type="pres">
      <dgm:prSet presAssocID="{5D1208BC-166D-4F29-8C10-28366D40F46F}" presName="sibTrans" presStyleCnt="0"/>
      <dgm:spPr/>
    </dgm:pt>
    <dgm:pt modelId="{36040907-8083-46DC-A502-EF65198CF782}" type="pres">
      <dgm:prSet presAssocID="{0F633CCB-0C82-47D1-83FE-FB4D98DBE02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53D3967-1B13-47D1-AF2A-0B84BE10FC2C}" srcId="{0F633CCB-0C82-47D1-83FE-FB4D98DBE027}" destId="{0A4FF516-9A85-4290-8639-B8B8A447D8F8}" srcOrd="0" destOrd="0" parTransId="{B1607F35-A954-4F42-9868-AFBF79631573}" sibTransId="{570D45A9-C625-4DA9-B8FA-D4CD7DCF88D4}"/>
    <dgm:cxn modelId="{8A4B7E1B-DA78-4B00-B8B4-2BDCB912EED7}" type="presOf" srcId="{0F633CCB-0C82-47D1-83FE-FB4D98DBE027}" destId="{36040907-8083-46DC-A502-EF65198CF782}" srcOrd="0" destOrd="0" presId="urn:microsoft.com/office/officeart/2005/8/layout/hList6"/>
    <dgm:cxn modelId="{59BDB51E-AA7E-42FE-9EC2-F50EF895FB7E}" type="presOf" srcId="{BDDC1C4C-F372-4865-8397-A57D340948BB}" destId="{2F44FDDB-E150-468E-A64A-BBA57EF98C1C}" srcOrd="0" destOrd="0" presId="urn:microsoft.com/office/officeart/2005/8/layout/hList6"/>
    <dgm:cxn modelId="{F454F9F6-936C-4CD3-A35A-B456717222A0}" type="presOf" srcId="{0A4FF516-9A85-4290-8639-B8B8A447D8F8}" destId="{36040907-8083-46DC-A502-EF65198CF782}" srcOrd="0" destOrd="1" presId="urn:microsoft.com/office/officeart/2005/8/layout/hList6"/>
    <dgm:cxn modelId="{237C2C35-DD0F-4DE2-BCD9-56772213DB54}" srcId="{BDDC1C4C-F372-4865-8397-A57D340948BB}" destId="{E1D95C4F-841F-4D7D-8118-878C6A4115BC}" srcOrd="0" destOrd="0" parTransId="{2195AF6D-32AE-4621-A8AB-B56F24221339}" sibTransId="{F7523228-8AF7-4799-9635-4CAB04785E6D}"/>
    <dgm:cxn modelId="{A579189A-526E-4004-A1C4-8E8DFCEFE70E}" srcId="{78BC6B0D-09E4-4C55-9996-22F9710F8E69}" destId="{E5336DB5-665D-486B-AB3F-BDF91EA174E2}" srcOrd="0" destOrd="0" parTransId="{914DC771-8B27-4A16-A1D3-ADF93BDC2AF7}" sibTransId="{DF3187F6-135A-447F-BEF8-F42BEC5897F9}"/>
    <dgm:cxn modelId="{74A639CB-4CEA-4E6E-B182-3011C2B780D8}" srcId="{17954ABF-1E95-4072-BD45-6A58B2551236}" destId="{78BC6B0D-09E4-4C55-9996-22F9710F8E69}" srcOrd="1" destOrd="0" parTransId="{59FE8506-6BDA-42B2-8CA7-EFDEC6F18474}" sibTransId="{5D1208BC-166D-4F29-8C10-28366D40F46F}"/>
    <dgm:cxn modelId="{D939C3B9-1AD3-4AF8-A5CB-91F3DC998916}" srcId="{17954ABF-1E95-4072-BD45-6A58B2551236}" destId="{BDDC1C4C-F372-4865-8397-A57D340948BB}" srcOrd="0" destOrd="0" parTransId="{155257D5-B622-4226-A85F-484517308F2F}" sibTransId="{FD28E346-B1F1-4F62-BB9D-824FC615AF86}"/>
    <dgm:cxn modelId="{182BF9AA-B845-4A18-8911-8C019DD7B745}" type="presOf" srcId="{17954ABF-1E95-4072-BD45-6A58B2551236}" destId="{0052E7A6-8B89-4F49-B6F1-36299804BD13}" srcOrd="0" destOrd="0" presId="urn:microsoft.com/office/officeart/2005/8/layout/hList6"/>
    <dgm:cxn modelId="{AB299812-C985-47F6-A4B6-E558A63A04FA}" srcId="{17954ABF-1E95-4072-BD45-6A58B2551236}" destId="{0F633CCB-0C82-47D1-83FE-FB4D98DBE027}" srcOrd="2" destOrd="0" parTransId="{518ED94B-756C-4D87-A674-E1F14D6F38A4}" sibTransId="{87C26441-EF82-4813-8370-017E3CB46246}"/>
    <dgm:cxn modelId="{DCDF2DBE-86AF-4CC3-B5BA-AB4E57021993}" type="presOf" srcId="{78BC6B0D-09E4-4C55-9996-22F9710F8E69}" destId="{0467362C-70AD-4008-A443-C7166A5CDF62}" srcOrd="0" destOrd="0" presId="urn:microsoft.com/office/officeart/2005/8/layout/hList6"/>
    <dgm:cxn modelId="{739CE8B0-F9EA-44BC-8C15-1B7E35A27039}" type="presOf" srcId="{E5336DB5-665D-486B-AB3F-BDF91EA174E2}" destId="{0467362C-70AD-4008-A443-C7166A5CDF62}" srcOrd="0" destOrd="1" presId="urn:microsoft.com/office/officeart/2005/8/layout/hList6"/>
    <dgm:cxn modelId="{9AC9EED9-FAEC-4F2B-9E9B-2D9FC2CE1FC3}" type="presOf" srcId="{E1D95C4F-841F-4D7D-8118-878C6A4115BC}" destId="{2F44FDDB-E150-468E-A64A-BBA57EF98C1C}" srcOrd="0" destOrd="1" presId="urn:microsoft.com/office/officeart/2005/8/layout/hList6"/>
    <dgm:cxn modelId="{C33F8481-BF82-4D02-ADDA-E224E1A46E16}" type="presParOf" srcId="{0052E7A6-8B89-4F49-B6F1-36299804BD13}" destId="{2F44FDDB-E150-468E-A64A-BBA57EF98C1C}" srcOrd="0" destOrd="0" presId="urn:microsoft.com/office/officeart/2005/8/layout/hList6"/>
    <dgm:cxn modelId="{471839BF-6AA8-4874-947E-5405B9166E91}" type="presParOf" srcId="{0052E7A6-8B89-4F49-B6F1-36299804BD13}" destId="{BBD9D37B-3527-4DE1-96C4-05472272ADA3}" srcOrd="1" destOrd="0" presId="urn:microsoft.com/office/officeart/2005/8/layout/hList6"/>
    <dgm:cxn modelId="{2EB8B160-B743-4FCB-B460-411918AA3301}" type="presParOf" srcId="{0052E7A6-8B89-4F49-B6F1-36299804BD13}" destId="{0467362C-70AD-4008-A443-C7166A5CDF62}" srcOrd="2" destOrd="0" presId="urn:microsoft.com/office/officeart/2005/8/layout/hList6"/>
    <dgm:cxn modelId="{A74C842C-6EA4-434E-9D4A-E4D237F733CE}" type="presParOf" srcId="{0052E7A6-8B89-4F49-B6F1-36299804BD13}" destId="{D160DB50-4698-4AD2-8C47-783B3967968C}" srcOrd="3" destOrd="0" presId="urn:microsoft.com/office/officeart/2005/8/layout/hList6"/>
    <dgm:cxn modelId="{F00EA9A8-681B-4C89-9458-D5DB2BDC409B}" type="presParOf" srcId="{0052E7A6-8B89-4F49-B6F1-36299804BD13}" destId="{36040907-8083-46DC-A502-EF65198CF78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954ABF-1E95-4072-BD45-6A58B2551236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GT"/>
        </a:p>
      </dgm:t>
    </dgm:pt>
    <dgm:pt modelId="{BDDC1C4C-F372-4865-8397-A57D340948BB}">
      <dgm:prSet phldrT="[Texto]" custT="1"/>
      <dgm:spPr/>
      <dgm:t>
        <a:bodyPr/>
        <a:lstStyle/>
        <a:p>
          <a:r>
            <a:rPr lang="es-GT" sz="1800" b="1" u="none" strike="noStrike" dirty="0">
              <a:effectLst/>
            </a:rPr>
            <a:t>1.7</a:t>
          </a:r>
          <a:endParaRPr lang="es-GT" sz="1800" b="1" dirty="0"/>
        </a:p>
      </dgm:t>
    </dgm:pt>
    <dgm:pt modelId="{155257D5-B622-4226-A85F-484517308F2F}" type="parTrans" cxnId="{D939C3B9-1AD3-4AF8-A5CB-91F3DC998916}">
      <dgm:prSet/>
      <dgm:spPr/>
      <dgm:t>
        <a:bodyPr/>
        <a:lstStyle/>
        <a:p>
          <a:endParaRPr lang="es-GT"/>
        </a:p>
      </dgm:t>
    </dgm:pt>
    <dgm:pt modelId="{FD28E346-B1F1-4F62-BB9D-824FC615AF86}" type="sibTrans" cxnId="{D939C3B9-1AD3-4AF8-A5CB-91F3DC998916}">
      <dgm:prSet/>
      <dgm:spPr/>
      <dgm:t>
        <a:bodyPr/>
        <a:lstStyle/>
        <a:p>
          <a:endParaRPr lang="es-GT"/>
        </a:p>
      </dgm:t>
    </dgm:pt>
    <dgm:pt modelId="{E5336DB5-665D-486B-AB3F-BDF91EA174E2}">
      <dgm:prSet phldrT="[Texto]" custT="1"/>
      <dgm:spPr/>
      <dgm:t>
        <a:bodyPr/>
        <a:lstStyle/>
        <a:p>
          <a:r>
            <a:rPr lang="es-MX" sz="1800" b="1" u="none" strike="noStrike" dirty="0">
              <a:effectLst/>
            </a:rPr>
            <a:t>Entrega y monitoreo de transferencias monetarias no-condicionadas (GT, HN, ESV), cupones de alimentos (NI) y alimentos suplementarios a los hogares más vulnerables y grupos de alto riesgo (niños y niñas menores de 5 años, mujeres embarazadas y lactantes), seleccionados de acuerdo con criterios estandarizados.</a:t>
          </a:r>
          <a:endParaRPr lang="es-GT" sz="1800" b="1" dirty="0"/>
        </a:p>
      </dgm:t>
    </dgm:pt>
    <dgm:pt modelId="{914DC771-8B27-4A16-A1D3-ADF93BDC2AF7}" type="parTrans" cxnId="{A579189A-526E-4004-A1C4-8E8DFCEFE70E}">
      <dgm:prSet/>
      <dgm:spPr/>
      <dgm:t>
        <a:bodyPr/>
        <a:lstStyle/>
        <a:p>
          <a:endParaRPr lang="es-GT"/>
        </a:p>
      </dgm:t>
    </dgm:pt>
    <dgm:pt modelId="{DF3187F6-135A-447F-BEF8-F42BEC5897F9}" type="sibTrans" cxnId="{A579189A-526E-4004-A1C4-8E8DFCEFE70E}">
      <dgm:prSet/>
      <dgm:spPr/>
      <dgm:t>
        <a:bodyPr/>
        <a:lstStyle/>
        <a:p>
          <a:endParaRPr lang="es-GT"/>
        </a:p>
      </dgm:t>
    </dgm:pt>
    <dgm:pt modelId="{0F633CCB-0C82-47D1-83FE-FB4D98DBE027}">
      <dgm:prSet phldrT="[Texto]"/>
      <dgm:spPr/>
      <dgm:t>
        <a:bodyPr/>
        <a:lstStyle/>
        <a:p>
          <a:r>
            <a:rPr lang="es-GT" u="none" strike="noStrike" dirty="0">
              <a:effectLst/>
            </a:rPr>
            <a:t>1.9</a:t>
          </a:r>
          <a:endParaRPr lang="es-GT" dirty="0"/>
        </a:p>
      </dgm:t>
    </dgm:pt>
    <dgm:pt modelId="{518ED94B-756C-4D87-A674-E1F14D6F38A4}" type="parTrans" cxnId="{AB299812-C985-47F6-A4B6-E558A63A04FA}">
      <dgm:prSet/>
      <dgm:spPr/>
      <dgm:t>
        <a:bodyPr/>
        <a:lstStyle/>
        <a:p>
          <a:endParaRPr lang="es-GT"/>
        </a:p>
      </dgm:t>
    </dgm:pt>
    <dgm:pt modelId="{87C26441-EF82-4813-8370-017E3CB46246}" type="sibTrans" cxnId="{AB299812-C985-47F6-A4B6-E558A63A04FA}">
      <dgm:prSet/>
      <dgm:spPr/>
      <dgm:t>
        <a:bodyPr/>
        <a:lstStyle/>
        <a:p>
          <a:endParaRPr lang="es-GT"/>
        </a:p>
      </dgm:t>
    </dgm:pt>
    <dgm:pt modelId="{0A4FF516-9A85-4290-8639-B8B8A447D8F8}">
      <dgm:prSet phldrT="[Texto]"/>
      <dgm:spPr/>
      <dgm:t>
        <a:bodyPr/>
        <a:lstStyle/>
        <a:p>
          <a:r>
            <a:rPr lang="es-MX" b="1" u="none" strike="noStrike" dirty="0">
              <a:effectLst/>
            </a:rPr>
            <a:t>Estandarización y difusión de criterios basados en protocolos nacionales para la detección e identificación de niñez con desnutrición aguda a través de evaluación antropométrica, </a:t>
          </a:r>
          <a:r>
            <a:rPr lang="es-MX" b="1" u="none" strike="noStrike" dirty="0" err="1">
              <a:effectLst/>
            </a:rPr>
            <a:t>incluída</a:t>
          </a:r>
          <a:r>
            <a:rPr lang="es-MX" b="1" u="none" strike="noStrike" dirty="0">
              <a:effectLst/>
            </a:rPr>
            <a:t> la gestión de datos consolidados y la capacitación del personal de los servicios de salud.</a:t>
          </a:r>
          <a:endParaRPr lang="es-GT" b="1" dirty="0"/>
        </a:p>
      </dgm:t>
    </dgm:pt>
    <dgm:pt modelId="{B1607F35-A954-4F42-9868-AFBF79631573}" type="parTrans" cxnId="{753D3967-1B13-47D1-AF2A-0B84BE10FC2C}">
      <dgm:prSet/>
      <dgm:spPr/>
      <dgm:t>
        <a:bodyPr/>
        <a:lstStyle/>
        <a:p>
          <a:endParaRPr lang="es-GT"/>
        </a:p>
      </dgm:t>
    </dgm:pt>
    <dgm:pt modelId="{570D45A9-C625-4DA9-B8FA-D4CD7DCF88D4}" type="sibTrans" cxnId="{753D3967-1B13-47D1-AF2A-0B84BE10FC2C}">
      <dgm:prSet/>
      <dgm:spPr/>
      <dgm:t>
        <a:bodyPr/>
        <a:lstStyle/>
        <a:p>
          <a:endParaRPr lang="es-GT"/>
        </a:p>
      </dgm:t>
    </dgm:pt>
    <dgm:pt modelId="{E1D95C4F-841F-4D7D-8118-878C6A4115BC}">
      <dgm:prSet phldrT="[Texto]" custT="1"/>
      <dgm:spPr/>
      <dgm:t>
        <a:bodyPr/>
        <a:lstStyle/>
        <a:p>
          <a:r>
            <a:rPr lang="es-MX" sz="1800" b="1" u="none" strike="noStrike" dirty="0">
              <a:effectLst/>
            </a:rPr>
            <a:t>Identificación, selección y validación de las comunidades y hogares beneficiarios de acuerdo con la metodología CARI y los criterios estandarizados entre el Consorcio Humanitario y las partes interesadas relevantes a diferentes niveles.</a:t>
          </a:r>
          <a:endParaRPr lang="es-GT" sz="1800" b="1" dirty="0"/>
        </a:p>
      </dgm:t>
    </dgm:pt>
    <dgm:pt modelId="{F7523228-8AF7-4799-9635-4CAB04785E6D}" type="sibTrans" cxnId="{237C2C35-DD0F-4DE2-BCD9-56772213DB54}">
      <dgm:prSet/>
      <dgm:spPr/>
      <dgm:t>
        <a:bodyPr/>
        <a:lstStyle/>
        <a:p>
          <a:endParaRPr lang="es-GT"/>
        </a:p>
      </dgm:t>
    </dgm:pt>
    <dgm:pt modelId="{2195AF6D-32AE-4621-A8AB-B56F24221339}" type="parTrans" cxnId="{237C2C35-DD0F-4DE2-BCD9-56772213DB54}">
      <dgm:prSet/>
      <dgm:spPr/>
      <dgm:t>
        <a:bodyPr/>
        <a:lstStyle/>
        <a:p>
          <a:endParaRPr lang="es-GT"/>
        </a:p>
      </dgm:t>
    </dgm:pt>
    <dgm:pt modelId="{78BC6B0D-09E4-4C55-9996-22F9710F8E69}">
      <dgm:prSet phldrT="[Texto]" custT="1"/>
      <dgm:spPr/>
      <dgm:t>
        <a:bodyPr/>
        <a:lstStyle/>
        <a:p>
          <a:r>
            <a:rPr lang="es-GT" sz="1800" u="none" strike="noStrike" dirty="0">
              <a:effectLst/>
            </a:rPr>
            <a:t>1.8</a:t>
          </a:r>
          <a:endParaRPr lang="es-GT" sz="1800" dirty="0"/>
        </a:p>
      </dgm:t>
    </dgm:pt>
    <dgm:pt modelId="{5D1208BC-166D-4F29-8C10-28366D40F46F}" type="sibTrans" cxnId="{74A639CB-4CEA-4E6E-B182-3011C2B780D8}">
      <dgm:prSet/>
      <dgm:spPr/>
      <dgm:t>
        <a:bodyPr/>
        <a:lstStyle/>
        <a:p>
          <a:endParaRPr lang="es-GT"/>
        </a:p>
      </dgm:t>
    </dgm:pt>
    <dgm:pt modelId="{59FE8506-6BDA-42B2-8CA7-EFDEC6F18474}" type="parTrans" cxnId="{74A639CB-4CEA-4E6E-B182-3011C2B780D8}">
      <dgm:prSet/>
      <dgm:spPr/>
      <dgm:t>
        <a:bodyPr/>
        <a:lstStyle/>
        <a:p>
          <a:endParaRPr lang="es-GT"/>
        </a:p>
      </dgm:t>
    </dgm:pt>
    <dgm:pt modelId="{0052E7A6-8B89-4F49-B6F1-36299804BD13}" type="pres">
      <dgm:prSet presAssocID="{17954ABF-1E95-4072-BD45-6A58B255123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F44FDDB-E150-468E-A64A-BBA57EF98C1C}" type="pres">
      <dgm:prSet presAssocID="{BDDC1C4C-F372-4865-8397-A57D340948B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D9D37B-3527-4DE1-96C4-05472272ADA3}" type="pres">
      <dgm:prSet presAssocID="{FD28E346-B1F1-4F62-BB9D-824FC615AF86}" presName="sibTrans" presStyleCnt="0"/>
      <dgm:spPr/>
    </dgm:pt>
    <dgm:pt modelId="{0467362C-70AD-4008-A443-C7166A5CDF62}" type="pres">
      <dgm:prSet presAssocID="{78BC6B0D-09E4-4C55-9996-22F9710F8E69}" presName="node" presStyleLbl="node1" presStyleIdx="1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60DB50-4698-4AD2-8C47-783B3967968C}" type="pres">
      <dgm:prSet presAssocID="{5D1208BC-166D-4F29-8C10-28366D40F46F}" presName="sibTrans" presStyleCnt="0"/>
      <dgm:spPr/>
    </dgm:pt>
    <dgm:pt modelId="{36040907-8083-46DC-A502-EF65198CF782}" type="pres">
      <dgm:prSet presAssocID="{0F633CCB-0C82-47D1-83FE-FB4D98DBE02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53D3967-1B13-47D1-AF2A-0B84BE10FC2C}" srcId="{0F633CCB-0C82-47D1-83FE-FB4D98DBE027}" destId="{0A4FF516-9A85-4290-8639-B8B8A447D8F8}" srcOrd="0" destOrd="0" parTransId="{B1607F35-A954-4F42-9868-AFBF79631573}" sibTransId="{570D45A9-C625-4DA9-B8FA-D4CD7DCF88D4}"/>
    <dgm:cxn modelId="{8A4B7E1B-DA78-4B00-B8B4-2BDCB912EED7}" type="presOf" srcId="{0F633CCB-0C82-47D1-83FE-FB4D98DBE027}" destId="{36040907-8083-46DC-A502-EF65198CF782}" srcOrd="0" destOrd="0" presId="urn:microsoft.com/office/officeart/2005/8/layout/hList6"/>
    <dgm:cxn modelId="{59BDB51E-AA7E-42FE-9EC2-F50EF895FB7E}" type="presOf" srcId="{BDDC1C4C-F372-4865-8397-A57D340948BB}" destId="{2F44FDDB-E150-468E-A64A-BBA57EF98C1C}" srcOrd="0" destOrd="0" presId="urn:microsoft.com/office/officeart/2005/8/layout/hList6"/>
    <dgm:cxn modelId="{F454F9F6-936C-4CD3-A35A-B456717222A0}" type="presOf" srcId="{0A4FF516-9A85-4290-8639-B8B8A447D8F8}" destId="{36040907-8083-46DC-A502-EF65198CF782}" srcOrd="0" destOrd="1" presId="urn:microsoft.com/office/officeart/2005/8/layout/hList6"/>
    <dgm:cxn modelId="{237C2C35-DD0F-4DE2-BCD9-56772213DB54}" srcId="{BDDC1C4C-F372-4865-8397-A57D340948BB}" destId="{E1D95C4F-841F-4D7D-8118-878C6A4115BC}" srcOrd="0" destOrd="0" parTransId="{2195AF6D-32AE-4621-A8AB-B56F24221339}" sibTransId="{F7523228-8AF7-4799-9635-4CAB04785E6D}"/>
    <dgm:cxn modelId="{A579189A-526E-4004-A1C4-8E8DFCEFE70E}" srcId="{78BC6B0D-09E4-4C55-9996-22F9710F8E69}" destId="{E5336DB5-665D-486B-AB3F-BDF91EA174E2}" srcOrd="0" destOrd="0" parTransId="{914DC771-8B27-4A16-A1D3-ADF93BDC2AF7}" sibTransId="{DF3187F6-135A-447F-BEF8-F42BEC5897F9}"/>
    <dgm:cxn modelId="{74A639CB-4CEA-4E6E-B182-3011C2B780D8}" srcId="{17954ABF-1E95-4072-BD45-6A58B2551236}" destId="{78BC6B0D-09E4-4C55-9996-22F9710F8E69}" srcOrd="1" destOrd="0" parTransId="{59FE8506-6BDA-42B2-8CA7-EFDEC6F18474}" sibTransId="{5D1208BC-166D-4F29-8C10-28366D40F46F}"/>
    <dgm:cxn modelId="{D939C3B9-1AD3-4AF8-A5CB-91F3DC998916}" srcId="{17954ABF-1E95-4072-BD45-6A58B2551236}" destId="{BDDC1C4C-F372-4865-8397-A57D340948BB}" srcOrd="0" destOrd="0" parTransId="{155257D5-B622-4226-A85F-484517308F2F}" sibTransId="{FD28E346-B1F1-4F62-BB9D-824FC615AF86}"/>
    <dgm:cxn modelId="{182BF9AA-B845-4A18-8911-8C019DD7B745}" type="presOf" srcId="{17954ABF-1E95-4072-BD45-6A58B2551236}" destId="{0052E7A6-8B89-4F49-B6F1-36299804BD13}" srcOrd="0" destOrd="0" presId="urn:microsoft.com/office/officeart/2005/8/layout/hList6"/>
    <dgm:cxn modelId="{AB299812-C985-47F6-A4B6-E558A63A04FA}" srcId="{17954ABF-1E95-4072-BD45-6A58B2551236}" destId="{0F633CCB-0C82-47D1-83FE-FB4D98DBE027}" srcOrd="2" destOrd="0" parTransId="{518ED94B-756C-4D87-A674-E1F14D6F38A4}" sibTransId="{87C26441-EF82-4813-8370-017E3CB46246}"/>
    <dgm:cxn modelId="{DCDF2DBE-86AF-4CC3-B5BA-AB4E57021993}" type="presOf" srcId="{78BC6B0D-09E4-4C55-9996-22F9710F8E69}" destId="{0467362C-70AD-4008-A443-C7166A5CDF62}" srcOrd="0" destOrd="0" presId="urn:microsoft.com/office/officeart/2005/8/layout/hList6"/>
    <dgm:cxn modelId="{739CE8B0-F9EA-44BC-8C15-1B7E35A27039}" type="presOf" srcId="{E5336DB5-665D-486B-AB3F-BDF91EA174E2}" destId="{0467362C-70AD-4008-A443-C7166A5CDF62}" srcOrd="0" destOrd="1" presId="urn:microsoft.com/office/officeart/2005/8/layout/hList6"/>
    <dgm:cxn modelId="{9AC9EED9-FAEC-4F2B-9E9B-2D9FC2CE1FC3}" type="presOf" srcId="{E1D95C4F-841F-4D7D-8118-878C6A4115BC}" destId="{2F44FDDB-E150-468E-A64A-BBA57EF98C1C}" srcOrd="0" destOrd="1" presId="urn:microsoft.com/office/officeart/2005/8/layout/hList6"/>
    <dgm:cxn modelId="{C33F8481-BF82-4D02-ADDA-E224E1A46E16}" type="presParOf" srcId="{0052E7A6-8B89-4F49-B6F1-36299804BD13}" destId="{2F44FDDB-E150-468E-A64A-BBA57EF98C1C}" srcOrd="0" destOrd="0" presId="urn:microsoft.com/office/officeart/2005/8/layout/hList6"/>
    <dgm:cxn modelId="{471839BF-6AA8-4874-947E-5405B9166E91}" type="presParOf" srcId="{0052E7A6-8B89-4F49-B6F1-36299804BD13}" destId="{BBD9D37B-3527-4DE1-96C4-05472272ADA3}" srcOrd="1" destOrd="0" presId="urn:microsoft.com/office/officeart/2005/8/layout/hList6"/>
    <dgm:cxn modelId="{2EB8B160-B743-4FCB-B460-411918AA3301}" type="presParOf" srcId="{0052E7A6-8B89-4F49-B6F1-36299804BD13}" destId="{0467362C-70AD-4008-A443-C7166A5CDF62}" srcOrd="2" destOrd="0" presId="urn:microsoft.com/office/officeart/2005/8/layout/hList6"/>
    <dgm:cxn modelId="{A74C842C-6EA4-434E-9D4A-E4D237F733CE}" type="presParOf" srcId="{0052E7A6-8B89-4F49-B6F1-36299804BD13}" destId="{D160DB50-4698-4AD2-8C47-783B3967968C}" srcOrd="3" destOrd="0" presId="urn:microsoft.com/office/officeart/2005/8/layout/hList6"/>
    <dgm:cxn modelId="{F00EA9A8-681B-4C89-9458-D5DB2BDC409B}" type="presParOf" srcId="{0052E7A6-8B89-4F49-B6F1-36299804BD13}" destId="{36040907-8083-46DC-A502-EF65198CF78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954ABF-1E95-4072-BD45-6A58B2551236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GT"/>
        </a:p>
      </dgm:t>
    </dgm:pt>
    <dgm:pt modelId="{BDDC1C4C-F372-4865-8397-A57D340948BB}">
      <dgm:prSet phldrT="[Texto]" custT="1"/>
      <dgm:spPr/>
      <dgm:t>
        <a:bodyPr/>
        <a:lstStyle/>
        <a:p>
          <a:r>
            <a:rPr lang="es-GT" sz="1800" b="1" u="none" strike="noStrike" dirty="0">
              <a:effectLst/>
            </a:rPr>
            <a:t>1.10</a:t>
          </a:r>
          <a:endParaRPr lang="es-GT" sz="1800" b="1" dirty="0"/>
        </a:p>
      </dgm:t>
    </dgm:pt>
    <dgm:pt modelId="{155257D5-B622-4226-A85F-484517308F2F}" type="parTrans" cxnId="{D939C3B9-1AD3-4AF8-A5CB-91F3DC998916}">
      <dgm:prSet/>
      <dgm:spPr/>
      <dgm:t>
        <a:bodyPr/>
        <a:lstStyle/>
        <a:p>
          <a:endParaRPr lang="es-GT"/>
        </a:p>
      </dgm:t>
    </dgm:pt>
    <dgm:pt modelId="{FD28E346-B1F1-4F62-BB9D-824FC615AF86}" type="sibTrans" cxnId="{D939C3B9-1AD3-4AF8-A5CB-91F3DC998916}">
      <dgm:prSet/>
      <dgm:spPr/>
      <dgm:t>
        <a:bodyPr/>
        <a:lstStyle/>
        <a:p>
          <a:endParaRPr lang="es-GT"/>
        </a:p>
      </dgm:t>
    </dgm:pt>
    <dgm:pt modelId="{E5336DB5-665D-486B-AB3F-BDF91EA174E2}">
      <dgm:prSet phldrT="[Texto]" custT="1"/>
      <dgm:spPr/>
      <dgm:t>
        <a:bodyPr/>
        <a:lstStyle/>
        <a:p>
          <a:r>
            <a:rPr lang="es-MX" sz="1800" u="none" strike="noStrike" dirty="0">
              <a:effectLst/>
            </a:rPr>
            <a:t>Implementación de actividades de prevención ante el COVID-19 incluyendo la distribución de los kits de higiene, promoción de agua, saneamiento e higiene (WASH) y sensibilización en apoyo a los servicios públicos de salud locales. </a:t>
          </a:r>
          <a:endParaRPr lang="es-GT" sz="1800" b="1" dirty="0"/>
        </a:p>
      </dgm:t>
    </dgm:pt>
    <dgm:pt modelId="{914DC771-8B27-4A16-A1D3-ADF93BDC2AF7}" type="parTrans" cxnId="{A579189A-526E-4004-A1C4-8E8DFCEFE70E}">
      <dgm:prSet/>
      <dgm:spPr/>
      <dgm:t>
        <a:bodyPr/>
        <a:lstStyle/>
        <a:p>
          <a:endParaRPr lang="es-GT"/>
        </a:p>
      </dgm:t>
    </dgm:pt>
    <dgm:pt modelId="{DF3187F6-135A-447F-BEF8-F42BEC5897F9}" type="sibTrans" cxnId="{A579189A-526E-4004-A1C4-8E8DFCEFE70E}">
      <dgm:prSet/>
      <dgm:spPr/>
      <dgm:t>
        <a:bodyPr/>
        <a:lstStyle/>
        <a:p>
          <a:endParaRPr lang="es-GT"/>
        </a:p>
      </dgm:t>
    </dgm:pt>
    <dgm:pt modelId="{E1D95C4F-841F-4D7D-8118-878C6A4115BC}">
      <dgm:prSet phldrT="[Texto]" custT="1"/>
      <dgm:spPr/>
      <dgm:t>
        <a:bodyPr/>
        <a:lstStyle/>
        <a:p>
          <a:r>
            <a:rPr lang="es-MX" sz="1800" b="1" u="none" strike="noStrike" dirty="0">
              <a:effectLst/>
            </a:rPr>
            <a:t>Búsqueda activa, referencia y monitoreo de niñez con desnutrición aguda, a través del apoyo a los servicios de salud pública y estructuras comunitarias, </a:t>
          </a:r>
          <a:r>
            <a:rPr lang="es-MX" sz="1800" b="1" u="none" strike="noStrike" dirty="0" err="1">
              <a:effectLst/>
            </a:rPr>
            <a:t>incluídas</a:t>
          </a:r>
          <a:r>
            <a:rPr lang="es-MX" sz="1800" b="1" u="none" strike="noStrike" dirty="0">
              <a:effectLst/>
            </a:rPr>
            <a:t> acciones de sensibilización, asesoramiento e incidencia para el fortalecimiento de capacidades de prevención y respuesta.</a:t>
          </a:r>
          <a:br>
            <a:rPr lang="es-MX" sz="1800" b="1" u="none" strike="noStrike" dirty="0">
              <a:effectLst/>
            </a:rPr>
          </a:br>
          <a:endParaRPr lang="es-GT" sz="1800" b="1" dirty="0"/>
        </a:p>
      </dgm:t>
    </dgm:pt>
    <dgm:pt modelId="{F7523228-8AF7-4799-9635-4CAB04785E6D}" type="sibTrans" cxnId="{237C2C35-DD0F-4DE2-BCD9-56772213DB54}">
      <dgm:prSet/>
      <dgm:spPr/>
      <dgm:t>
        <a:bodyPr/>
        <a:lstStyle/>
        <a:p>
          <a:endParaRPr lang="es-GT"/>
        </a:p>
      </dgm:t>
    </dgm:pt>
    <dgm:pt modelId="{2195AF6D-32AE-4621-A8AB-B56F24221339}" type="parTrans" cxnId="{237C2C35-DD0F-4DE2-BCD9-56772213DB54}">
      <dgm:prSet/>
      <dgm:spPr/>
      <dgm:t>
        <a:bodyPr/>
        <a:lstStyle/>
        <a:p>
          <a:endParaRPr lang="es-GT"/>
        </a:p>
      </dgm:t>
    </dgm:pt>
    <dgm:pt modelId="{78BC6B0D-09E4-4C55-9996-22F9710F8E69}">
      <dgm:prSet phldrT="[Texto]" custT="1"/>
      <dgm:spPr/>
      <dgm:t>
        <a:bodyPr/>
        <a:lstStyle/>
        <a:p>
          <a:r>
            <a:rPr lang="es-GT" sz="1800" u="none" strike="noStrike" dirty="0">
              <a:effectLst/>
            </a:rPr>
            <a:t>1.11</a:t>
          </a:r>
          <a:endParaRPr lang="es-GT" sz="1800" dirty="0"/>
        </a:p>
      </dgm:t>
    </dgm:pt>
    <dgm:pt modelId="{5D1208BC-166D-4F29-8C10-28366D40F46F}" type="sibTrans" cxnId="{74A639CB-4CEA-4E6E-B182-3011C2B780D8}">
      <dgm:prSet/>
      <dgm:spPr/>
      <dgm:t>
        <a:bodyPr/>
        <a:lstStyle/>
        <a:p>
          <a:endParaRPr lang="es-GT"/>
        </a:p>
      </dgm:t>
    </dgm:pt>
    <dgm:pt modelId="{59FE8506-6BDA-42B2-8CA7-EFDEC6F18474}" type="parTrans" cxnId="{74A639CB-4CEA-4E6E-B182-3011C2B780D8}">
      <dgm:prSet/>
      <dgm:spPr/>
      <dgm:t>
        <a:bodyPr/>
        <a:lstStyle/>
        <a:p>
          <a:endParaRPr lang="es-GT"/>
        </a:p>
      </dgm:t>
    </dgm:pt>
    <dgm:pt modelId="{0052E7A6-8B89-4F49-B6F1-36299804BD13}" type="pres">
      <dgm:prSet presAssocID="{17954ABF-1E95-4072-BD45-6A58B255123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F44FDDB-E150-468E-A64A-BBA57EF98C1C}" type="pres">
      <dgm:prSet presAssocID="{BDDC1C4C-F372-4865-8397-A57D340948B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D9D37B-3527-4DE1-96C4-05472272ADA3}" type="pres">
      <dgm:prSet presAssocID="{FD28E346-B1F1-4F62-BB9D-824FC615AF86}" presName="sibTrans" presStyleCnt="0"/>
      <dgm:spPr/>
    </dgm:pt>
    <dgm:pt modelId="{0467362C-70AD-4008-A443-C7166A5CDF62}" type="pres">
      <dgm:prSet presAssocID="{78BC6B0D-09E4-4C55-9996-22F9710F8E69}" presName="node" presStyleLbl="node1" presStyleIdx="1" presStyleCnt="2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CDF2DBE-86AF-4CC3-B5BA-AB4E57021993}" type="presOf" srcId="{78BC6B0D-09E4-4C55-9996-22F9710F8E69}" destId="{0467362C-70AD-4008-A443-C7166A5CDF62}" srcOrd="0" destOrd="0" presId="urn:microsoft.com/office/officeart/2005/8/layout/hList6"/>
    <dgm:cxn modelId="{237C2C35-DD0F-4DE2-BCD9-56772213DB54}" srcId="{BDDC1C4C-F372-4865-8397-A57D340948BB}" destId="{E1D95C4F-841F-4D7D-8118-878C6A4115BC}" srcOrd="0" destOrd="0" parTransId="{2195AF6D-32AE-4621-A8AB-B56F24221339}" sibTransId="{F7523228-8AF7-4799-9635-4CAB04785E6D}"/>
    <dgm:cxn modelId="{D939C3B9-1AD3-4AF8-A5CB-91F3DC998916}" srcId="{17954ABF-1E95-4072-BD45-6A58B2551236}" destId="{BDDC1C4C-F372-4865-8397-A57D340948BB}" srcOrd="0" destOrd="0" parTransId="{155257D5-B622-4226-A85F-484517308F2F}" sibTransId="{FD28E346-B1F1-4F62-BB9D-824FC615AF86}"/>
    <dgm:cxn modelId="{182BF9AA-B845-4A18-8911-8C019DD7B745}" type="presOf" srcId="{17954ABF-1E95-4072-BD45-6A58B2551236}" destId="{0052E7A6-8B89-4F49-B6F1-36299804BD13}" srcOrd="0" destOrd="0" presId="urn:microsoft.com/office/officeart/2005/8/layout/hList6"/>
    <dgm:cxn modelId="{59BDB51E-AA7E-42FE-9EC2-F50EF895FB7E}" type="presOf" srcId="{BDDC1C4C-F372-4865-8397-A57D340948BB}" destId="{2F44FDDB-E150-468E-A64A-BBA57EF98C1C}" srcOrd="0" destOrd="0" presId="urn:microsoft.com/office/officeart/2005/8/layout/hList6"/>
    <dgm:cxn modelId="{9AC9EED9-FAEC-4F2B-9E9B-2D9FC2CE1FC3}" type="presOf" srcId="{E1D95C4F-841F-4D7D-8118-878C6A4115BC}" destId="{2F44FDDB-E150-468E-A64A-BBA57EF98C1C}" srcOrd="0" destOrd="1" presId="urn:microsoft.com/office/officeart/2005/8/layout/hList6"/>
    <dgm:cxn modelId="{74A639CB-4CEA-4E6E-B182-3011C2B780D8}" srcId="{17954ABF-1E95-4072-BD45-6A58B2551236}" destId="{78BC6B0D-09E4-4C55-9996-22F9710F8E69}" srcOrd="1" destOrd="0" parTransId="{59FE8506-6BDA-42B2-8CA7-EFDEC6F18474}" sibTransId="{5D1208BC-166D-4F29-8C10-28366D40F46F}"/>
    <dgm:cxn modelId="{739CE8B0-F9EA-44BC-8C15-1B7E35A27039}" type="presOf" srcId="{E5336DB5-665D-486B-AB3F-BDF91EA174E2}" destId="{0467362C-70AD-4008-A443-C7166A5CDF62}" srcOrd="0" destOrd="1" presId="urn:microsoft.com/office/officeart/2005/8/layout/hList6"/>
    <dgm:cxn modelId="{A579189A-526E-4004-A1C4-8E8DFCEFE70E}" srcId="{78BC6B0D-09E4-4C55-9996-22F9710F8E69}" destId="{E5336DB5-665D-486B-AB3F-BDF91EA174E2}" srcOrd="0" destOrd="0" parTransId="{914DC771-8B27-4A16-A1D3-ADF93BDC2AF7}" sibTransId="{DF3187F6-135A-447F-BEF8-F42BEC5897F9}"/>
    <dgm:cxn modelId="{C33F8481-BF82-4D02-ADDA-E224E1A46E16}" type="presParOf" srcId="{0052E7A6-8B89-4F49-B6F1-36299804BD13}" destId="{2F44FDDB-E150-468E-A64A-BBA57EF98C1C}" srcOrd="0" destOrd="0" presId="urn:microsoft.com/office/officeart/2005/8/layout/hList6"/>
    <dgm:cxn modelId="{471839BF-6AA8-4874-947E-5405B9166E91}" type="presParOf" srcId="{0052E7A6-8B89-4F49-B6F1-36299804BD13}" destId="{BBD9D37B-3527-4DE1-96C4-05472272ADA3}" srcOrd="1" destOrd="0" presId="urn:microsoft.com/office/officeart/2005/8/layout/hList6"/>
    <dgm:cxn modelId="{2EB8B160-B743-4FCB-B460-411918AA3301}" type="presParOf" srcId="{0052E7A6-8B89-4F49-B6F1-36299804BD13}" destId="{0467362C-70AD-4008-A443-C7166A5CDF62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77664-C69B-4216-98DC-0C9C99E3F626}">
      <dsp:nvSpPr>
        <dsp:cNvPr id="0" name=""/>
        <dsp:cNvSpPr/>
      </dsp:nvSpPr>
      <dsp:spPr>
        <a:xfrm>
          <a:off x="3835165" y="0"/>
          <a:ext cx="5752748" cy="1693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3800" kern="1200" dirty="0"/>
            <a:t>01 de marzo 2020</a:t>
          </a:r>
        </a:p>
      </dsp:txBody>
      <dsp:txXfrm>
        <a:off x="3835165" y="211667"/>
        <a:ext cx="5117748" cy="1269999"/>
      </dsp:txXfrm>
    </dsp:sp>
    <dsp:sp modelId="{A4E4E32A-0041-40C9-9249-7E20A89B286F}">
      <dsp:nvSpPr>
        <dsp:cNvPr id="0" name=""/>
        <dsp:cNvSpPr/>
      </dsp:nvSpPr>
      <dsp:spPr>
        <a:xfrm>
          <a:off x="0" y="0"/>
          <a:ext cx="3835165" cy="16933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4700" kern="1200" dirty="0"/>
            <a:t>Inicio</a:t>
          </a:r>
          <a:endParaRPr lang="es-GT" sz="4700" kern="1200" dirty="0"/>
        </a:p>
      </dsp:txBody>
      <dsp:txXfrm>
        <a:off x="82662" y="82662"/>
        <a:ext cx="3669841" cy="1528009"/>
      </dsp:txXfrm>
    </dsp:sp>
    <dsp:sp modelId="{7A1580DA-4CFE-444C-A22D-CC0F18EF7F92}">
      <dsp:nvSpPr>
        <dsp:cNvPr id="0" name=""/>
        <dsp:cNvSpPr/>
      </dsp:nvSpPr>
      <dsp:spPr>
        <a:xfrm>
          <a:off x="3835165" y="1862666"/>
          <a:ext cx="5752748" cy="1693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GT" sz="3800" kern="1200" dirty="0"/>
            <a:t>  31 de enero 2021</a:t>
          </a:r>
        </a:p>
        <a:p>
          <a:pPr marL="285750" lvl="1" indent="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GT" sz="3800" kern="1200" dirty="0"/>
        </a:p>
      </dsp:txBody>
      <dsp:txXfrm>
        <a:off x="3835165" y="2074333"/>
        <a:ext cx="5117748" cy="1269999"/>
      </dsp:txXfrm>
    </dsp:sp>
    <dsp:sp modelId="{7AA51F1F-B254-4125-8C81-B32D20F16B7B}">
      <dsp:nvSpPr>
        <dsp:cNvPr id="0" name=""/>
        <dsp:cNvSpPr/>
      </dsp:nvSpPr>
      <dsp:spPr>
        <a:xfrm>
          <a:off x="0" y="1862666"/>
          <a:ext cx="3835165" cy="16933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4700" kern="1200" dirty="0"/>
            <a:t>Finalización</a:t>
          </a:r>
          <a:endParaRPr lang="es-GT" sz="4700" kern="1200" dirty="0"/>
        </a:p>
      </dsp:txBody>
      <dsp:txXfrm>
        <a:off x="82662" y="1945328"/>
        <a:ext cx="3669841" cy="1528009"/>
      </dsp:txXfrm>
    </dsp:sp>
    <dsp:sp modelId="{5DCBF24B-88AD-4AC4-906B-BAD2B557E413}">
      <dsp:nvSpPr>
        <dsp:cNvPr id="0" name=""/>
        <dsp:cNvSpPr/>
      </dsp:nvSpPr>
      <dsp:spPr>
        <a:xfrm>
          <a:off x="3835165" y="3725333"/>
          <a:ext cx="5752748" cy="1693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HN" sz="3800" kern="1200" dirty="0">
              <a:solidFill>
                <a:schemeClr val="dk1"/>
              </a:solidFill>
              <a:latin typeface="+mn-lt"/>
              <a:ea typeface="+mn-ea"/>
              <a:cs typeface="+mn-cs"/>
            </a:rPr>
            <a:t>15 de enero de 2020</a:t>
          </a:r>
          <a:endParaRPr lang="es-GT" sz="3800" kern="1200" dirty="0"/>
        </a:p>
      </dsp:txBody>
      <dsp:txXfrm>
        <a:off x="3835165" y="3937000"/>
        <a:ext cx="5117748" cy="1269999"/>
      </dsp:txXfrm>
    </dsp:sp>
    <dsp:sp modelId="{AB24858B-215A-4D1D-AF2C-4AAED1A81EF1}">
      <dsp:nvSpPr>
        <dsp:cNvPr id="0" name=""/>
        <dsp:cNvSpPr/>
      </dsp:nvSpPr>
      <dsp:spPr>
        <a:xfrm>
          <a:off x="33193" y="3725333"/>
          <a:ext cx="3835165" cy="16933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3000" kern="1200" dirty="0">
              <a:solidFill>
                <a:prstClr val="white"/>
              </a:solidFill>
              <a:latin typeface="Lato Medium"/>
              <a:ea typeface="+mn-ea"/>
              <a:cs typeface="+mn-cs"/>
            </a:rPr>
            <a:t>Fecha de inicio de la elegibilidad de los gastos</a:t>
          </a:r>
          <a:endParaRPr lang="es-GT" sz="3000" kern="1200" dirty="0">
            <a:solidFill>
              <a:prstClr val="white"/>
            </a:solidFill>
            <a:latin typeface="Lato Medium"/>
            <a:ea typeface="+mn-ea"/>
            <a:cs typeface="+mn-cs"/>
          </a:endParaRPr>
        </a:p>
      </dsp:txBody>
      <dsp:txXfrm>
        <a:off x="115855" y="3807995"/>
        <a:ext cx="3669841" cy="1528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2AD08-5A3B-40F1-995A-2B0A532EBBCC}">
      <dsp:nvSpPr>
        <dsp:cNvPr id="0" name=""/>
        <dsp:cNvSpPr/>
      </dsp:nvSpPr>
      <dsp:spPr>
        <a:xfrm rot="5400000">
          <a:off x="-308496" y="310527"/>
          <a:ext cx="2056641" cy="14396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900" b="1" kern="1200" dirty="0"/>
            <a:t>Objetivo</a:t>
          </a:r>
          <a:r>
            <a:rPr lang="es-GT" sz="1900" kern="1200" dirty="0"/>
            <a:t> </a:t>
          </a:r>
          <a:r>
            <a:rPr lang="es-GT" sz="1900" b="1" kern="1200" dirty="0"/>
            <a:t>Principal</a:t>
          </a:r>
        </a:p>
      </dsp:txBody>
      <dsp:txXfrm rot="-5400000">
        <a:off x="1" y="721856"/>
        <a:ext cx="1439649" cy="616992"/>
      </dsp:txXfrm>
    </dsp:sp>
    <dsp:sp modelId="{977CF1BA-8C32-4138-86BA-DA8CE3E4BB0D}">
      <dsp:nvSpPr>
        <dsp:cNvPr id="0" name=""/>
        <dsp:cNvSpPr/>
      </dsp:nvSpPr>
      <dsp:spPr>
        <a:xfrm rot="5400000">
          <a:off x="5583928" y="-4142247"/>
          <a:ext cx="1336817" cy="9625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b="1" kern="1200" baseline="0" dirty="0">
              <a:solidFill>
                <a:schemeClr val="accent1"/>
              </a:solidFill>
              <a:latin typeface="+mj-lt"/>
              <a:ea typeface="+mj-ea"/>
              <a:cs typeface="+mj-cs"/>
            </a:rPr>
            <a:t>Contribuir a salvar vidas, aliviando el sufrimiento y reduciendo el impacto social y económico causado por la prolongada crisis </a:t>
          </a:r>
          <a:r>
            <a:rPr lang="es-GT" sz="2000" b="1" kern="1200" baseline="0" dirty="0">
              <a:solidFill>
                <a:schemeClr val="accent1"/>
              </a:solidFill>
              <a:latin typeface="+mj-lt"/>
              <a:ea typeface="+mj-ea"/>
              <a:cs typeface="+mj-cs"/>
            </a:rPr>
            <a:t>alimentaria y nutricional </a:t>
          </a:r>
          <a:r>
            <a:rPr lang="es-MX" sz="2000" b="1" kern="1200" baseline="0" dirty="0">
              <a:solidFill>
                <a:schemeClr val="accent1"/>
              </a:solidFill>
              <a:latin typeface="+mj-lt"/>
              <a:ea typeface="+mj-ea"/>
              <a:cs typeface="+mj-cs"/>
            </a:rPr>
            <a:t>de los hogares rurales en situación de extrema vulnerabilidad en el Corredor Seco Centroamericano</a:t>
          </a:r>
          <a:endParaRPr lang="es-GT" sz="2000" b="1" kern="1200" baseline="0" dirty="0">
            <a:solidFill>
              <a:schemeClr val="accent1"/>
            </a:solidFill>
            <a:latin typeface="+mj-lt"/>
            <a:ea typeface="+mj-ea"/>
            <a:cs typeface="+mj-cs"/>
          </a:endParaRPr>
        </a:p>
      </dsp:txBody>
      <dsp:txXfrm rot="-5400000">
        <a:off x="1439650" y="67289"/>
        <a:ext cx="9560116" cy="1206301"/>
      </dsp:txXfrm>
    </dsp:sp>
    <dsp:sp modelId="{0BCE65AE-28CF-46EE-B38D-33EB969CFEED}">
      <dsp:nvSpPr>
        <dsp:cNvPr id="0" name=""/>
        <dsp:cNvSpPr/>
      </dsp:nvSpPr>
      <dsp:spPr>
        <a:xfrm rot="5400000">
          <a:off x="-308496" y="2177013"/>
          <a:ext cx="2056641" cy="14396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900" b="1" kern="1200" dirty="0"/>
            <a:t>Objetivo Específico</a:t>
          </a:r>
        </a:p>
      </dsp:txBody>
      <dsp:txXfrm rot="-5400000">
        <a:off x="1" y="2588342"/>
        <a:ext cx="1439649" cy="616992"/>
      </dsp:txXfrm>
    </dsp:sp>
    <dsp:sp modelId="{6339123E-EAAD-4546-A1A1-ADB4783557A5}">
      <dsp:nvSpPr>
        <dsp:cNvPr id="0" name=""/>
        <dsp:cNvSpPr/>
      </dsp:nvSpPr>
      <dsp:spPr>
        <a:xfrm rot="5400000">
          <a:off x="5583928" y="-2275761"/>
          <a:ext cx="1336817" cy="9625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b="1" kern="1200" baseline="0" dirty="0">
              <a:solidFill>
                <a:srgbClr val="3494BA"/>
              </a:solidFill>
              <a:latin typeface="Futura LT Pro Book"/>
              <a:ea typeface="+mn-ea"/>
              <a:cs typeface="+mn-cs"/>
            </a:rPr>
            <a:t>Mejorar la seguridad alimentaria y nutricional de las poblaciones en situación de extrema vulnerabilidad afectadas por la crisis alimentaria prolongada y el impacto del cambio climático en el Corredor Seco Centroamericano a través de asistencia coordinada.</a:t>
          </a:r>
          <a:endParaRPr lang="es-GT" sz="2000" b="1" kern="1200" baseline="0" dirty="0">
            <a:solidFill>
              <a:srgbClr val="3494BA"/>
            </a:solidFill>
            <a:latin typeface="Futura LT Pro Book"/>
            <a:ea typeface="+mn-ea"/>
            <a:cs typeface="+mn-cs"/>
          </a:endParaRPr>
        </a:p>
      </dsp:txBody>
      <dsp:txXfrm rot="-5400000">
        <a:off x="1439650" y="1933775"/>
        <a:ext cx="9560116" cy="1206301"/>
      </dsp:txXfrm>
    </dsp:sp>
    <dsp:sp modelId="{911320CA-C5C7-4FCE-AA83-8F3B64EC8B23}">
      <dsp:nvSpPr>
        <dsp:cNvPr id="0" name=""/>
        <dsp:cNvSpPr/>
      </dsp:nvSpPr>
      <dsp:spPr>
        <a:xfrm rot="5400000">
          <a:off x="-308496" y="4043499"/>
          <a:ext cx="2056641" cy="14396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900" b="1" kern="1200" dirty="0"/>
            <a:t>Resultado 1</a:t>
          </a:r>
        </a:p>
      </dsp:txBody>
      <dsp:txXfrm rot="-5400000">
        <a:off x="1" y="4454828"/>
        <a:ext cx="1439649" cy="616992"/>
      </dsp:txXfrm>
    </dsp:sp>
    <dsp:sp modelId="{046A126A-D670-4F63-A31A-2371F9BC4FB9}">
      <dsp:nvSpPr>
        <dsp:cNvPr id="0" name=""/>
        <dsp:cNvSpPr/>
      </dsp:nvSpPr>
      <dsp:spPr>
        <a:xfrm rot="5400000">
          <a:off x="5583928" y="-409275"/>
          <a:ext cx="1336817" cy="9625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</a:pPr>
          <a:r>
            <a:rPr lang="es-GT" sz="1800" b="1" kern="1200" baseline="0" dirty="0">
              <a:solidFill>
                <a:srgbClr val="3494BA"/>
              </a:solidFill>
              <a:latin typeface="Futura LT Pro Book"/>
              <a:ea typeface="+mn-ea"/>
              <a:cs typeface="+mn-cs"/>
            </a:rPr>
            <a:t>Los hogares más vulnerables del Corredor Seco centroamericano mejoran su situación de seguridad alimentaria y nutricional durante la temporada de carestía de 2020 </a:t>
          </a:r>
          <a:r>
            <a:rPr lang="es-MX" sz="1800" b="1" kern="1200" baseline="0" dirty="0">
              <a:solidFill>
                <a:srgbClr val="3494BA"/>
              </a:solidFill>
              <a:latin typeface="Futura LT Pro Book"/>
              <a:ea typeface="+mn-ea"/>
              <a:cs typeface="+mn-cs"/>
            </a:rPr>
            <a:t>a través de asistencia alimentaria de emergencia coordinada, estandarizada, específica y responsable de parte de múltiples actores.</a:t>
          </a:r>
          <a:endParaRPr lang="es-GT" sz="1800" b="1" kern="1200" baseline="0" dirty="0">
            <a:solidFill>
              <a:srgbClr val="3494BA"/>
            </a:solidFill>
            <a:latin typeface="Futura LT Pro Book"/>
            <a:ea typeface="+mn-ea"/>
            <a:cs typeface="+mn-cs"/>
          </a:endParaRPr>
        </a:p>
      </dsp:txBody>
      <dsp:txXfrm rot="-5400000">
        <a:off x="1439650" y="3800261"/>
        <a:ext cx="9560116" cy="12063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4FDDB-E150-468E-A64A-BBA57EF98C1C}">
      <dsp:nvSpPr>
        <dsp:cNvPr id="0" name=""/>
        <dsp:cNvSpPr/>
      </dsp:nvSpPr>
      <dsp:spPr>
        <a:xfrm rot="16200000">
          <a:off x="-1103068" y="1104398"/>
          <a:ext cx="5667066" cy="3458269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57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400" b="1" u="none" strike="noStrike" kern="1200" dirty="0">
              <a:effectLst/>
            </a:rPr>
            <a:t>1.1</a:t>
          </a:r>
          <a:endParaRPr lang="es-GT" sz="24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b="1" u="none" strike="noStrike" kern="1200" dirty="0">
              <a:effectLst/>
            </a:rPr>
            <a:t>Dirigir y coordinar una línea de base y final en las áreas de intervención priorizadas, basados en la metodología y herramientas CARI. </a:t>
          </a:r>
          <a:endParaRPr lang="es-GT" sz="1900" b="1" kern="1200" dirty="0"/>
        </a:p>
      </dsp:txBody>
      <dsp:txXfrm rot="5400000">
        <a:off x="1331" y="1133412"/>
        <a:ext cx="3458269" cy="3400240"/>
      </dsp:txXfrm>
    </dsp:sp>
    <dsp:sp modelId="{0467362C-70AD-4008-A443-C7166A5CDF62}">
      <dsp:nvSpPr>
        <dsp:cNvPr id="0" name=""/>
        <dsp:cNvSpPr/>
      </dsp:nvSpPr>
      <dsp:spPr>
        <a:xfrm rot="16200000">
          <a:off x="2614572" y="1104398"/>
          <a:ext cx="5667066" cy="3458269"/>
        </a:xfrm>
        <a:prstGeom prst="flowChartManualOperation">
          <a:avLst/>
        </a:prstGeom>
        <a:solidFill>
          <a:schemeClr val="accent3">
            <a:hueOff val="730060"/>
            <a:satOff val="-13582"/>
            <a:lumOff val="-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57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400" b="1" u="none" strike="noStrike" kern="1200" dirty="0">
              <a:effectLst/>
            </a:rPr>
            <a:t>1.2</a:t>
          </a:r>
          <a:endParaRPr lang="es-GT" sz="24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b="1" u="none" strike="sngStrike" kern="1200" dirty="0">
              <a:effectLst/>
            </a:rPr>
            <a:t>Adaptación y pilotaje del  Enfoque de Economía del Hogar como marco de análisis para el contexto del Corredor Seco de Centro América</a:t>
          </a:r>
          <a:endParaRPr lang="es-GT" sz="1900" b="1" kern="1200" dirty="0"/>
        </a:p>
      </dsp:txBody>
      <dsp:txXfrm rot="5400000">
        <a:off x="3718971" y="1133412"/>
        <a:ext cx="3458269" cy="3400240"/>
      </dsp:txXfrm>
    </dsp:sp>
    <dsp:sp modelId="{36040907-8083-46DC-A502-EF65198CF782}">
      <dsp:nvSpPr>
        <dsp:cNvPr id="0" name=""/>
        <dsp:cNvSpPr/>
      </dsp:nvSpPr>
      <dsp:spPr>
        <a:xfrm rot="16200000">
          <a:off x="6332212" y="1104398"/>
          <a:ext cx="5667066" cy="3458269"/>
        </a:xfrm>
        <a:prstGeom prst="flowChartManualOperation">
          <a:avLst/>
        </a:prstGeom>
        <a:solidFill>
          <a:schemeClr val="accent3">
            <a:hueOff val="1460120"/>
            <a:satOff val="-27164"/>
            <a:lumOff val="-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57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400" b="1" u="none" strike="noStrike" kern="1200" dirty="0">
              <a:effectLst/>
            </a:rPr>
            <a:t>1.3</a:t>
          </a:r>
          <a:endParaRPr lang="es-GT" sz="24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b="1" u="none" strike="noStrike" kern="1200" dirty="0">
              <a:effectLst/>
            </a:rPr>
            <a:t>Diseño e implementación de un sistema integral regional de Monitoreo, Evaluación, Rendición de Cuentas y Aprendizaje (MEAL) para el proyecto, basado en herramientas y monitoreo en tiempo real, con enfoque de salvaguarda y protección. </a:t>
          </a:r>
          <a:endParaRPr lang="es-GT" sz="1900" b="1" kern="1200" dirty="0"/>
        </a:p>
      </dsp:txBody>
      <dsp:txXfrm rot="5400000">
        <a:off x="7436611" y="1133412"/>
        <a:ext cx="3458269" cy="3400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4FDDB-E150-468E-A64A-BBA57EF98C1C}">
      <dsp:nvSpPr>
        <dsp:cNvPr id="0" name=""/>
        <dsp:cNvSpPr/>
      </dsp:nvSpPr>
      <dsp:spPr>
        <a:xfrm rot="16200000">
          <a:off x="-1127643" y="1128954"/>
          <a:ext cx="5667066" cy="3409156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b="1" u="none" strike="noStrike" kern="1200" dirty="0">
              <a:effectLst/>
            </a:rPr>
            <a:t>1.4</a:t>
          </a:r>
          <a:endParaRPr lang="es-GT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1" u="none" strike="noStrike" kern="1200" dirty="0">
              <a:effectLst/>
            </a:rPr>
            <a:t>Diseño e implementación de un sistema de rendición de cuentas seguro, inclusivo y receptivo para gestionar la información, los comentarios y las quejas de las partes interesadas, las comunidades y las personas afectadas por la crisis alimentaria y nutricional, seleccionadas por el proyecto. </a:t>
          </a:r>
          <a:endParaRPr lang="es-GT" sz="1800" b="1" kern="1200" dirty="0"/>
        </a:p>
      </dsp:txBody>
      <dsp:txXfrm rot="5400000">
        <a:off x="1312" y="1133412"/>
        <a:ext cx="3409156" cy="3400240"/>
      </dsp:txXfrm>
    </dsp:sp>
    <dsp:sp modelId="{0467362C-70AD-4008-A443-C7166A5CDF62}">
      <dsp:nvSpPr>
        <dsp:cNvPr id="0" name=""/>
        <dsp:cNvSpPr/>
      </dsp:nvSpPr>
      <dsp:spPr>
        <a:xfrm rot="16200000">
          <a:off x="2537199" y="1128954"/>
          <a:ext cx="5667066" cy="3409156"/>
        </a:xfrm>
        <a:prstGeom prst="flowChartManualOperation">
          <a:avLst/>
        </a:prstGeom>
        <a:solidFill>
          <a:schemeClr val="accent4">
            <a:hueOff val="179936"/>
            <a:satOff val="8690"/>
            <a:lumOff val="49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b="1" u="none" strike="noStrike" kern="1200" dirty="0">
              <a:effectLst/>
            </a:rPr>
            <a:t>1.5</a:t>
          </a:r>
          <a:endParaRPr lang="es-GT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1" u="none" strike="noStrike" kern="1200" dirty="0">
              <a:effectLst/>
            </a:rPr>
            <a:t>Recopilación e intercambio de evidencia e información periódica y en tiempo real a través del Consorcio integrado a la estructura de Incidencia-MEAL y en coordinación con instituciones públicas y partes interesadas relevantes</a:t>
          </a:r>
          <a:endParaRPr lang="es-GT" sz="1800" b="1" kern="1200" dirty="0"/>
        </a:p>
      </dsp:txBody>
      <dsp:txXfrm rot="5400000">
        <a:off x="3666154" y="1133412"/>
        <a:ext cx="3409156" cy="3400240"/>
      </dsp:txXfrm>
    </dsp:sp>
    <dsp:sp modelId="{36040907-8083-46DC-A502-EF65198CF782}">
      <dsp:nvSpPr>
        <dsp:cNvPr id="0" name=""/>
        <dsp:cNvSpPr/>
      </dsp:nvSpPr>
      <dsp:spPr>
        <a:xfrm rot="16200000">
          <a:off x="6202042" y="1128954"/>
          <a:ext cx="5667066" cy="3409156"/>
        </a:xfrm>
        <a:prstGeom prst="flowChartManualOperation">
          <a:avLst/>
        </a:prstGeom>
        <a:solidFill>
          <a:schemeClr val="accent4">
            <a:hueOff val="359873"/>
            <a:satOff val="17380"/>
            <a:lumOff val="98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b="1" u="none" strike="noStrike" kern="1200" dirty="0">
              <a:effectLst/>
            </a:rPr>
            <a:t>1.6</a:t>
          </a:r>
          <a:endParaRPr lang="es-GT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1" u="none" strike="noStrike" kern="1200" dirty="0">
              <a:effectLst/>
            </a:rPr>
            <a:t>Talleres regionales y nacionales para capacitar al personal de todas las ONG socias, en las metodologías y herramientas para la identificación de beneficiarios, la selección y el monitoreo de seguridad alimentaria y nutricional, basados en la metodología CARI.  </a:t>
          </a:r>
          <a:endParaRPr lang="es-GT" sz="1800" b="1" kern="1200" dirty="0"/>
        </a:p>
      </dsp:txBody>
      <dsp:txXfrm rot="5400000">
        <a:off x="7330997" y="1133412"/>
        <a:ext cx="3409156" cy="34002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4FDDB-E150-468E-A64A-BBA57EF98C1C}">
      <dsp:nvSpPr>
        <dsp:cNvPr id="0" name=""/>
        <dsp:cNvSpPr/>
      </dsp:nvSpPr>
      <dsp:spPr>
        <a:xfrm rot="16200000">
          <a:off x="-1185444" y="1186797"/>
          <a:ext cx="5889906" cy="351631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b="1" u="none" strike="noStrike" kern="1200" dirty="0">
              <a:effectLst/>
            </a:rPr>
            <a:t>1.7</a:t>
          </a:r>
          <a:endParaRPr lang="es-GT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1" u="none" strike="noStrike" kern="1200" dirty="0">
              <a:effectLst/>
            </a:rPr>
            <a:t>Identificación, selección y validación de las comunidades y hogares beneficiarios de acuerdo con la metodología CARI y los criterios estandarizados entre el Consorcio Humanitario y las partes interesadas relevantes a diferentes niveles.</a:t>
          </a:r>
          <a:endParaRPr lang="es-GT" sz="1800" b="1" kern="1200" dirty="0"/>
        </a:p>
      </dsp:txBody>
      <dsp:txXfrm rot="5400000">
        <a:off x="1353" y="1177981"/>
        <a:ext cx="3516312" cy="3533944"/>
      </dsp:txXfrm>
    </dsp:sp>
    <dsp:sp modelId="{0467362C-70AD-4008-A443-C7166A5CDF62}">
      <dsp:nvSpPr>
        <dsp:cNvPr id="0" name=""/>
        <dsp:cNvSpPr/>
      </dsp:nvSpPr>
      <dsp:spPr>
        <a:xfrm rot="16200000">
          <a:off x="2594591" y="1186797"/>
          <a:ext cx="5889906" cy="351631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u="none" strike="noStrike" kern="1200" dirty="0">
              <a:effectLst/>
            </a:rPr>
            <a:t>1.8</a:t>
          </a:r>
          <a:endParaRPr lang="es-G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1" u="none" strike="noStrike" kern="1200" dirty="0">
              <a:effectLst/>
            </a:rPr>
            <a:t>Entrega y monitoreo de transferencias monetarias no-condicionadas (GT, HN, ESV), cupones de alimentos (NI) y alimentos suplementarios a los hogares más vulnerables y grupos de alto riesgo (niños y niñas menores de 5 años, mujeres embarazadas y lactantes), seleccionados de acuerdo con criterios estandarizados.</a:t>
          </a:r>
          <a:endParaRPr lang="es-GT" sz="1800" b="1" kern="1200" dirty="0"/>
        </a:p>
      </dsp:txBody>
      <dsp:txXfrm rot="5400000">
        <a:off x="3781388" y="1177981"/>
        <a:ext cx="3516312" cy="3533944"/>
      </dsp:txXfrm>
    </dsp:sp>
    <dsp:sp modelId="{36040907-8083-46DC-A502-EF65198CF782}">
      <dsp:nvSpPr>
        <dsp:cNvPr id="0" name=""/>
        <dsp:cNvSpPr/>
      </dsp:nvSpPr>
      <dsp:spPr>
        <a:xfrm rot="16200000">
          <a:off x="6374626" y="1186797"/>
          <a:ext cx="5889906" cy="3516312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5604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300" u="none" strike="noStrike" kern="1200" dirty="0">
              <a:effectLst/>
            </a:rPr>
            <a:t>1.9</a:t>
          </a:r>
          <a:endParaRPr lang="es-GT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1" u="none" strike="noStrike" kern="1200" dirty="0">
              <a:effectLst/>
            </a:rPr>
            <a:t>Estandarización y difusión de criterios basados en protocolos nacionales para la detección e identificación de niñez con desnutrición aguda a través de evaluación antropométrica, </a:t>
          </a:r>
          <a:r>
            <a:rPr lang="es-MX" sz="1800" b="1" u="none" strike="noStrike" kern="1200" dirty="0" err="1">
              <a:effectLst/>
            </a:rPr>
            <a:t>incluída</a:t>
          </a:r>
          <a:r>
            <a:rPr lang="es-MX" sz="1800" b="1" u="none" strike="noStrike" kern="1200" dirty="0">
              <a:effectLst/>
            </a:rPr>
            <a:t> la gestión de datos consolidados y la capacitación del personal de los servicios de salud.</a:t>
          </a:r>
          <a:endParaRPr lang="es-GT" sz="1800" b="1" kern="1200" dirty="0"/>
        </a:p>
      </dsp:txBody>
      <dsp:txXfrm rot="5400000">
        <a:off x="7561423" y="1177981"/>
        <a:ext cx="3516312" cy="35339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4FDDB-E150-468E-A64A-BBA57EF98C1C}">
      <dsp:nvSpPr>
        <dsp:cNvPr id="0" name=""/>
        <dsp:cNvSpPr/>
      </dsp:nvSpPr>
      <dsp:spPr>
        <a:xfrm rot="16200000">
          <a:off x="-272420" y="277965"/>
          <a:ext cx="5889906" cy="5333975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b="1" u="none" strike="noStrike" kern="1200" dirty="0">
              <a:effectLst/>
            </a:rPr>
            <a:t>1.10</a:t>
          </a:r>
          <a:endParaRPr lang="es-GT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1" u="none" strike="noStrike" kern="1200" dirty="0">
              <a:effectLst/>
            </a:rPr>
            <a:t>Búsqueda activa, referencia y monitoreo de niñez con desnutrición aguda, a través del apoyo a los servicios de salud pública y estructuras comunitarias, </a:t>
          </a:r>
          <a:r>
            <a:rPr lang="es-MX" sz="1800" b="1" u="none" strike="noStrike" kern="1200" dirty="0" err="1">
              <a:effectLst/>
            </a:rPr>
            <a:t>incluídas</a:t>
          </a:r>
          <a:r>
            <a:rPr lang="es-MX" sz="1800" b="1" u="none" strike="noStrike" kern="1200" dirty="0">
              <a:effectLst/>
            </a:rPr>
            <a:t> acciones de sensibilización, asesoramiento e incidencia para el fortalecimiento de capacidades de prevención y respuesta.</a:t>
          </a:r>
          <a:br>
            <a:rPr lang="es-MX" sz="1800" b="1" u="none" strike="noStrike" kern="1200" dirty="0">
              <a:effectLst/>
            </a:rPr>
          </a:br>
          <a:endParaRPr lang="es-GT" sz="1800" b="1" kern="1200" dirty="0"/>
        </a:p>
      </dsp:txBody>
      <dsp:txXfrm rot="5400000">
        <a:off x="5546" y="1177980"/>
        <a:ext cx="5333975" cy="3533944"/>
      </dsp:txXfrm>
    </dsp:sp>
    <dsp:sp modelId="{0467362C-70AD-4008-A443-C7166A5CDF62}">
      <dsp:nvSpPr>
        <dsp:cNvPr id="0" name=""/>
        <dsp:cNvSpPr/>
      </dsp:nvSpPr>
      <dsp:spPr>
        <a:xfrm rot="16200000">
          <a:off x="5461602" y="277965"/>
          <a:ext cx="5889906" cy="5333975"/>
        </a:xfrm>
        <a:prstGeom prst="flowChartManualOperation">
          <a:avLst/>
        </a:prstGeom>
        <a:solidFill>
          <a:schemeClr val="accent4">
            <a:hueOff val="359873"/>
            <a:satOff val="17380"/>
            <a:lumOff val="98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u="none" strike="noStrike" kern="1200" dirty="0">
              <a:effectLst/>
            </a:rPr>
            <a:t>1.11</a:t>
          </a:r>
          <a:endParaRPr lang="es-G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u="none" strike="noStrike" kern="1200" dirty="0">
              <a:effectLst/>
            </a:rPr>
            <a:t>Implementación de actividades de prevención ante el COVID-19 incluyendo la distribución de los kits de higiene, promoción de agua, saneamiento e higiene (WASH) y sensibilización en apoyo a los servicios públicos de salud locales. </a:t>
          </a:r>
          <a:endParaRPr lang="es-GT" sz="1800" b="1" kern="1200" dirty="0"/>
        </a:p>
      </dsp:txBody>
      <dsp:txXfrm rot="5400000">
        <a:off x="5739568" y="1177980"/>
        <a:ext cx="5333975" cy="3533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102600" cy="2387600"/>
          </a:xfrm>
          <a:prstGeom prst="rect">
            <a:avLst/>
          </a:prstGeom>
        </p:spPr>
        <p:txBody>
          <a:bodyPr anchor="b"/>
          <a:lstStyle>
            <a:lvl1pPr algn="l">
              <a:defRPr sz="405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HAZ CLIC PARA INSERTAR EL TÍTULO DE LA PRESENTACIÓN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8102600" cy="13890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Haz clic para insertar un subtítulo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942" y="5100638"/>
            <a:ext cx="3272591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9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HAZ CLIC PARA INSERTAR UN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9" y="1857375"/>
            <a:ext cx="5157787" cy="6477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Haz clic para insertar texto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9" y="2692402"/>
            <a:ext cx="5157787" cy="3929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dirty="0"/>
              <a:t>Haga </a:t>
            </a:r>
            <a:r>
              <a:rPr lang="es-ES" dirty="0" err="1"/>
              <a:t>click</a:t>
            </a:r>
            <a:r>
              <a:rPr lang="es-ES" dirty="0"/>
              <a:t> para insertar texto imagen o gráfico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cxnSp>
        <p:nvCxnSpPr>
          <p:cNvPr id="10" name="Straight Connector 11"/>
          <p:cNvCxnSpPr/>
          <p:nvPr/>
        </p:nvCxnSpPr>
        <p:spPr>
          <a:xfrm>
            <a:off x="640113" y="1774329"/>
            <a:ext cx="10878787" cy="51296"/>
          </a:xfrm>
          <a:prstGeom prst="line">
            <a:avLst/>
          </a:prstGeom>
          <a:ln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Marcador de texto 2"/>
          <p:cNvSpPr>
            <a:spLocks noGrp="1"/>
          </p:cNvSpPr>
          <p:nvPr>
            <p:ph type="body" idx="10" hasCustomPrompt="1"/>
          </p:nvPr>
        </p:nvSpPr>
        <p:spPr>
          <a:xfrm>
            <a:off x="6197601" y="1857375"/>
            <a:ext cx="5157787" cy="6477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Haz clic para insertar texto</a:t>
            </a:r>
          </a:p>
        </p:txBody>
      </p:sp>
      <p:sp>
        <p:nvSpPr>
          <p:cNvPr id="12" name="Marcador de contenido 3"/>
          <p:cNvSpPr>
            <a:spLocks noGrp="1"/>
          </p:cNvSpPr>
          <p:nvPr>
            <p:ph sz="half" idx="11" hasCustomPrompt="1"/>
          </p:nvPr>
        </p:nvSpPr>
        <p:spPr>
          <a:xfrm>
            <a:off x="6197601" y="2692402"/>
            <a:ext cx="5157787" cy="3929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dirty="0"/>
              <a:t>Haga </a:t>
            </a:r>
            <a:r>
              <a:rPr lang="es-ES" dirty="0" err="1"/>
              <a:t>click</a:t>
            </a:r>
            <a:r>
              <a:rPr lang="es-ES" dirty="0"/>
              <a:t> para insertar texto imagen o gráfico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2697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s-ES" dirty="0"/>
              <a:t>Incluye foto de fondo. Envía la foto al fondo, una vez la hayas colocado. Pon el texto del título en blanco.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1600" y="5165727"/>
            <a:ext cx="119634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3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HAZ CLIC PARA INSERTAR TÍTULO DIVISOR</a:t>
            </a:r>
          </a:p>
        </p:txBody>
      </p:sp>
    </p:spTree>
    <p:extLst>
      <p:ext uri="{BB962C8B-B14F-4D97-AF65-F5344CB8AC3E}">
        <p14:creationId xmlns:p14="http://schemas.microsoft.com/office/powerpoint/2010/main" val="267093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s-ES" dirty="0"/>
              <a:t>Incluye foto de fondo. Envía la foto al fondo, una vez la hayas colocado. Inserta el logo en blanco en formato .</a:t>
            </a:r>
            <a:r>
              <a:rPr lang="es-ES" dirty="0" err="1"/>
              <a:t>png</a:t>
            </a:r>
            <a:r>
              <a:rPr lang="es-ES" dirty="0"/>
              <a:t> . Coloca el logo para que quede bien respecto a la foto.</a:t>
            </a:r>
          </a:p>
        </p:txBody>
      </p:sp>
      <p:sp>
        <p:nvSpPr>
          <p:cNvPr id="6" name="Marcador de posición de imagen 5"/>
          <p:cNvSpPr>
            <a:spLocks noGrp="1" noChangeAspect="1"/>
          </p:cNvSpPr>
          <p:nvPr>
            <p:ph type="pic" sz="quarter" idx="11"/>
          </p:nvPr>
        </p:nvSpPr>
        <p:spPr>
          <a:xfrm>
            <a:off x="328714" y="4021466"/>
            <a:ext cx="5699553" cy="2417434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pic>
        <p:nvPicPr>
          <p:cNvPr id="9" name="Marcador de posición de 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7" y="4021467"/>
            <a:ext cx="5428620" cy="241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20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s-ES" dirty="0"/>
              <a:t>Página con foto y símbolo. Incluye foto de fondo. Inserta el símbolo en blanco en formato .</a:t>
            </a:r>
            <a:r>
              <a:rPr lang="es-ES" dirty="0" err="1"/>
              <a:t>png</a:t>
            </a:r>
            <a:r>
              <a:rPr lang="es-ES" dirty="0"/>
              <a:t>. Envía la foto al fondo, una vez la hayas colocado. Mueve el símbolo para que quede en el centro de la foto. </a:t>
            </a:r>
          </a:p>
        </p:txBody>
      </p:sp>
      <p:sp>
        <p:nvSpPr>
          <p:cNvPr id="9" name="Marcador de posición de imagen 8"/>
          <p:cNvSpPr>
            <a:spLocks noGrp="1"/>
          </p:cNvSpPr>
          <p:nvPr>
            <p:ph type="pic" sz="quarter" idx="11"/>
          </p:nvPr>
        </p:nvSpPr>
        <p:spPr>
          <a:xfrm>
            <a:off x="728134" y="1428750"/>
            <a:ext cx="3826933" cy="51244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pic>
        <p:nvPicPr>
          <p:cNvPr id="10" name="Marcador de posición de 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" r="1022"/>
          <a:stretch>
            <a:fillRect/>
          </a:stretch>
        </p:blipFill>
        <p:spPr>
          <a:xfrm>
            <a:off x="728134" y="1428750"/>
            <a:ext cx="3826933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06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3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5B94-F0A2-4620-BED0-4E17F36A93B0}" type="datetimeFigureOut">
              <a:rPr lang="es-MX" smtClean="0"/>
              <a:t>29/10/2020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61720-466D-41B4-9921-DE99EE6216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82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11"/>
          <p:cNvCxnSpPr/>
          <p:nvPr/>
        </p:nvCxnSpPr>
        <p:spPr>
          <a:xfrm>
            <a:off x="640113" y="1774329"/>
            <a:ext cx="10878787" cy="51296"/>
          </a:xfrm>
          <a:prstGeom prst="line">
            <a:avLst/>
          </a:prstGeom>
          <a:ln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Marcador de tex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943100"/>
            <a:ext cx="10515600" cy="4686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dirty="0"/>
              <a:t>Haz clic para insertar 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HAZ CLIC PARA INSERTAR EL TÍTULO EN DOS LÍNEAS</a:t>
            </a:r>
          </a:p>
        </p:txBody>
      </p:sp>
    </p:spTree>
    <p:extLst>
      <p:ext uri="{BB962C8B-B14F-4D97-AF65-F5344CB8AC3E}">
        <p14:creationId xmlns:p14="http://schemas.microsoft.com/office/powerpoint/2010/main" val="3791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50900" y="1952626"/>
            <a:ext cx="8763000" cy="2597100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HAZ CLIC PARA INSERTAR EL TÍTULO DE LA PRESENTACIÓN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942" y="5100638"/>
            <a:ext cx="3272591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4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s-ES" dirty="0"/>
              <a:t>HAZ CLIC PARA INSERTAR EL TÍTULO EN DOS LÍNEAS</a:t>
            </a:r>
          </a:p>
        </p:txBody>
      </p:sp>
      <p:cxnSp>
        <p:nvCxnSpPr>
          <p:cNvPr id="10" name="Straight Connector 11"/>
          <p:cNvCxnSpPr/>
          <p:nvPr/>
        </p:nvCxnSpPr>
        <p:spPr>
          <a:xfrm>
            <a:off x="640113" y="1774329"/>
            <a:ext cx="10878787" cy="51296"/>
          </a:xfrm>
          <a:prstGeom prst="line">
            <a:avLst/>
          </a:prstGeom>
          <a:ln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Marcador de contenido 5"/>
          <p:cNvSpPr>
            <a:spLocks noGrp="1"/>
          </p:cNvSpPr>
          <p:nvPr>
            <p:ph sz="quarter" idx="10" hasCustomPrompt="1"/>
          </p:nvPr>
        </p:nvSpPr>
        <p:spPr>
          <a:xfrm>
            <a:off x="838200" y="2006600"/>
            <a:ext cx="10515600" cy="4597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aseline="0"/>
            </a:lvl1pPr>
          </a:lstStyle>
          <a:p>
            <a:pPr lvl="0"/>
            <a:r>
              <a:rPr lang="es-ES" dirty="0"/>
              <a:t>Haz </a:t>
            </a:r>
            <a:r>
              <a:rPr lang="es-ES" dirty="0" err="1"/>
              <a:t>click</a:t>
            </a:r>
            <a:r>
              <a:rPr lang="es-ES" dirty="0"/>
              <a:t> en el icono para insertar un gráfico, imagen, película, </a:t>
            </a:r>
            <a:r>
              <a:rPr lang="es-ES" dirty="0" err="1"/>
              <a:t>wordart</a:t>
            </a:r>
            <a:r>
              <a:rPr lang="es-E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6199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chemeClr val="accent2"/>
                </a:solidFill>
              </a:defRPr>
            </a:lvl1pPr>
          </a:lstStyle>
          <a:p>
            <a:r>
              <a:rPr lang="es-ES" dirty="0"/>
              <a:t>HAZ CLIC PARA INSERTAR TÍTULO</a:t>
            </a:r>
          </a:p>
        </p:txBody>
      </p:sp>
      <p:cxnSp>
        <p:nvCxnSpPr>
          <p:cNvPr id="10" name="Straight Connector 11"/>
          <p:cNvCxnSpPr/>
          <p:nvPr/>
        </p:nvCxnSpPr>
        <p:spPr>
          <a:xfrm>
            <a:off x="640113" y="1774329"/>
            <a:ext cx="10878787" cy="51296"/>
          </a:xfrm>
          <a:prstGeom prst="line">
            <a:avLst/>
          </a:prstGeom>
          <a:ln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Marcador de contenido 5"/>
          <p:cNvSpPr>
            <a:spLocks noGrp="1"/>
          </p:cNvSpPr>
          <p:nvPr>
            <p:ph sz="quarter" idx="10" hasCustomPrompt="1"/>
          </p:nvPr>
        </p:nvSpPr>
        <p:spPr>
          <a:xfrm>
            <a:off x="838200" y="2006600"/>
            <a:ext cx="10515600" cy="4597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aseline="0"/>
            </a:lvl1pPr>
          </a:lstStyle>
          <a:p>
            <a:pPr lvl="0"/>
            <a:r>
              <a:rPr lang="es-ES" dirty="0"/>
              <a:t>Haz </a:t>
            </a:r>
            <a:r>
              <a:rPr lang="es-ES" dirty="0" err="1"/>
              <a:t>click</a:t>
            </a:r>
            <a:r>
              <a:rPr lang="es-ES" dirty="0"/>
              <a:t> en el icono para insertar un gráfico, imagen, película, </a:t>
            </a:r>
            <a:r>
              <a:rPr lang="es-ES" dirty="0" err="1"/>
              <a:t>wordart</a:t>
            </a:r>
            <a:r>
              <a:rPr lang="es-E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9636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HAGA CLIC PARA TÍTULO PRESENTACIÓN EN DOS LÍNEAS</a:t>
            </a:r>
          </a:p>
        </p:txBody>
      </p:sp>
      <p:cxnSp>
        <p:nvCxnSpPr>
          <p:cNvPr id="8" name="Straight Connector 11"/>
          <p:cNvCxnSpPr/>
          <p:nvPr/>
        </p:nvCxnSpPr>
        <p:spPr>
          <a:xfrm>
            <a:off x="640113" y="1774329"/>
            <a:ext cx="10878787" cy="51296"/>
          </a:xfrm>
          <a:prstGeom prst="line">
            <a:avLst/>
          </a:prstGeom>
          <a:ln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Marcador de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1" y="2006600"/>
            <a:ext cx="6311900" cy="4699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dirty="0"/>
              <a:t>Haz clic para insertar texto</a:t>
            </a:r>
          </a:p>
        </p:txBody>
      </p:sp>
      <p:sp>
        <p:nvSpPr>
          <p:cNvPr id="11" name="Marcador de contenido 5"/>
          <p:cNvSpPr>
            <a:spLocks noGrp="1"/>
          </p:cNvSpPr>
          <p:nvPr>
            <p:ph sz="quarter" idx="10" hasCustomPrompt="1"/>
          </p:nvPr>
        </p:nvSpPr>
        <p:spPr>
          <a:xfrm>
            <a:off x="7391400" y="2006600"/>
            <a:ext cx="3962400" cy="3441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aseline="0"/>
            </a:lvl1pPr>
          </a:lstStyle>
          <a:p>
            <a:pPr lvl="0"/>
            <a:r>
              <a:rPr lang="es-ES" dirty="0"/>
              <a:t>Haz </a:t>
            </a:r>
            <a:r>
              <a:rPr lang="es-ES" dirty="0" err="1"/>
              <a:t>click</a:t>
            </a:r>
            <a:r>
              <a:rPr lang="es-ES" dirty="0"/>
              <a:t> en el icono para insertar un gráfico, imagen, película, </a:t>
            </a:r>
            <a:r>
              <a:rPr lang="es-ES" dirty="0" err="1"/>
              <a:t>wordart</a:t>
            </a:r>
            <a:r>
              <a:rPr lang="es-E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3352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HAGA CLIC PARA INSERTAR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2006602"/>
            <a:ext cx="6248400" cy="46862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s-ES" dirty="0"/>
              <a:t>Haga clic para incluir texto</a:t>
            </a:r>
          </a:p>
        </p:txBody>
      </p:sp>
      <p:cxnSp>
        <p:nvCxnSpPr>
          <p:cNvPr id="8" name="Straight Connector 11"/>
          <p:cNvCxnSpPr/>
          <p:nvPr/>
        </p:nvCxnSpPr>
        <p:spPr>
          <a:xfrm>
            <a:off x="640113" y="1774329"/>
            <a:ext cx="10878787" cy="51296"/>
          </a:xfrm>
          <a:prstGeom prst="line">
            <a:avLst/>
          </a:prstGeom>
          <a:ln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Marcador de contenido 5"/>
          <p:cNvSpPr>
            <a:spLocks noGrp="1"/>
          </p:cNvSpPr>
          <p:nvPr>
            <p:ph sz="quarter" idx="10" hasCustomPrompt="1"/>
          </p:nvPr>
        </p:nvSpPr>
        <p:spPr>
          <a:xfrm>
            <a:off x="7391400" y="2006600"/>
            <a:ext cx="3962400" cy="3441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aseline="0"/>
            </a:lvl1pPr>
          </a:lstStyle>
          <a:p>
            <a:pPr lvl="0"/>
            <a:r>
              <a:rPr lang="es-ES" dirty="0"/>
              <a:t>Haz </a:t>
            </a:r>
            <a:r>
              <a:rPr lang="es-ES" dirty="0" err="1"/>
              <a:t>click</a:t>
            </a:r>
            <a:r>
              <a:rPr lang="es-ES" dirty="0"/>
              <a:t> en el icono para insertar un gráfico, imagen, película, </a:t>
            </a:r>
            <a:r>
              <a:rPr lang="es-ES" dirty="0" err="1"/>
              <a:t>wordart</a:t>
            </a:r>
            <a:r>
              <a:rPr lang="es-E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2197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 baseline="0">
                <a:solidFill>
                  <a:schemeClr val="accent2"/>
                </a:solidFill>
              </a:defRPr>
            </a:lvl1pPr>
          </a:lstStyle>
          <a:p>
            <a:r>
              <a:rPr lang="es-ES" dirty="0"/>
              <a:t>HAZ CLIC PARA INSERTAR EL TÍTULO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84400"/>
            <a:ext cx="3932237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Haz </a:t>
            </a:r>
            <a:r>
              <a:rPr lang="es-ES" dirty="0" err="1"/>
              <a:t>click</a:t>
            </a:r>
            <a:r>
              <a:rPr lang="es-ES" dirty="0"/>
              <a:t> para insertar texto</a:t>
            </a:r>
          </a:p>
        </p:txBody>
      </p:sp>
      <p:sp>
        <p:nvSpPr>
          <p:cNvPr id="8" name="Marcador de contenido 5"/>
          <p:cNvSpPr>
            <a:spLocks noGrp="1"/>
          </p:cNvSpPr>
          <p:nvPr>
            <p:ph sz="quarter" idx="10" hasCustomPrompt="1"/>
          </p:nvPr>
        </p:nvSpPr>
        <p:spPr>
          <a:xfrm>
            <a:off x="5143500" y="457200"/>
            <a:ext cx="6756400" cy="6134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s-ES" dirty="0"/>
              <a:t>Haz </a:t>
            </a:r>
            <a:r>
              <a:rPr lang="es-ES" dirty="0" err="1"/>
              <a:t>click</a:t>
            </a:r>
            <a:r>
              <a:rPr lang="es-ES" dirty="0"/>
              <a:t> en el icono para insertar un gráfico, imagen, película, </a:t>
            </a:r>
            <a:r>
              <a:rPr lang="es-ES" dirty="0" err="1"/>
              <a:t>wordart</a:t>
            </a:r>
            <a:r>
              <a:rPr lang="es-E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700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HAZ CLIC PARA INSERTAR EL TÍTULO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84400"/>
            <a:ext cx="3932237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Haz </a:t>
            </a:r>
            <a:r>
              <a:rPr lang="es-ES" dirty="0" err="1"/>
              <a:t>click</a:t>
            </a:r>
            <a:r>
              <a:rPr lang="es-ES" dirty="0"/>
              <a:t> para insertar texto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0" hasCustomPrompt="1"/>
          </p:nvPr>
        </p:nvSpPr>
        <p:spPr>
          <a:xfrm>
            <a:off x="5143500" y="457200"/>
            <a:ext cx="6756400" cy="6134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s-ES" dirty="0"/>
              <a:t>Haz </a:t>
            </a:r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paa</a:t>
            </a:r>
            <a:r>
              <a:rPr lang="es-ES" dirty="0"/>
              <a:t> insertar un gráfico, imagen, película, </a:t>
            </a:r>
            <a:r>
              <a:rPr lang="es-ES" dirty="0" err="1"/>
              <a:t>wordart</a:t>
            </a:r>
            <a:r>
              <a:rPr lang="es-E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2377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44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861390" y="3101010"/>
            <a:ext cx="10243931" cy="31245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GT" sz="3300" b="1" dirty="0">
                <a:solidFill>
                  <a:schemeClr val="accent1"/>
                </a:solidFill>
              </a:rPr>
              <a:t>Proyecto: CA-4 Seguridad Alimentaria: Respuesta a las necesidades de las comunidades más vulnerables afectadas por la crisis alimentaria prolongada y sequías recurrentes en el Corredor Seco de Centro América.</a:t>
            </a:r>
          </a:p>
          <a:p>
            <a:pPr algn="ctr"/>
            <a:endParaRPr lang="es-GT" dirty="0">
              <a:solidFill>
                <a:srgbClr val="0070C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99" y="781879"/>
            <a:ext cx="5498480" cy="218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30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66428-D661-4959-92C1-E0E82C54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     </a:t>
            </a:r>
            <a:br>
              <a:rPr lang="es-GT" dirty="0"/>
            </a:br>
            <a:r>
              <a:rPr lang="es-GT" dirty="0"/>
              <a:t/>
            </a:r>
            <a:br>
              <a:rPr lang="es-GT" dirty="0"/>
            </a:br>
            <a:r>
              <a:rPr lang="es-GT" dirty="0"/>
              <a:t>       </a:t>
            </a:r>
            <a:r>
              <a:rPr lang="es-GT" b="1" dirty="0"/>
              <a:t/>
            </a:r>
            <a:br>
              <a:rPr lang="es-GT" b="1" dirty="0"/>
            </a:br>
            <a:r>
              <a:rPr lang="es-GT" b="1" dirty="0"/>
              <a:t/>
            </a:r>
            <a:br>
              <a:rPr lang="es-GT" b="1" dirty="0"/>
            </a:br>
            <a:r>
              <a:rPr lang="es-GT" b="1" dirty="0"/>
              <a:t>     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D5B3280-0EF0-486E-9A9C-61BBD5328FC7}"/>
              </a:ext>
            </a:extLst>
          </p:cNvPr>
          <p:cNvSpPr/>
          <p:nvPr/>
        </p:nvSpPr>
        <p:spPr>
          <a:xfrm>
            <a:off x="567804" y="392671"/>
            <a:ext cx="7633661" cy="7421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3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Desglose de Beneficiarios Directos</a:t>
            </a:r>
          </a:p>
        </p:txBody>
      </p:sp>
      <p:graphicFrame>
        <p:nvGraphicFramePr>
          <p:cNvPr id="5" name="Tabla 3">
            <a:extLst>
              <a:ext uri="{FF2B5EF4-FFF2-40B4-BE49-F238E27FC236}">
                <a16:creationId xmlns:a16="http://schemas.microsoft.com/office/drawing/2014/main" id="{0BCD088A-1E2C-4500-BEA4-E4295B620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908873"/>
              </p:ext>
            </p:extLst>
          </p:nvPr>
        </p:nvGraphicFramePr>
        <p:xfrm>
          <a:off x="813582" y="1296442"/>
          <a:ext cx="10564836" cy="5289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8923">
                  <a:extLst>
                    <a:ext uri="{9D8B030D-6E8A-4147-A177-3AD203B41FA5}">
                      <a16:colId xmlns:a16="http://schemas.microsoft.com/office/drawing/2014/main" val="1266292325"/>
                    </a:ext>
                  </a:extLst>
                </a:gridCol>
                <a:gridCol w="1969477">
                  <a:extLst>
                    <a:ext uri="{9D8B030D-6E8A-4147-A177-3AD203B41FA5}">
                      <a16:colId xmlns:a16="http://schemas.microsoft.com/office/drawing/2014/main" val="731813745"/>
                    </a:ext>
                  </a:extLst>
                </a:gridCol>
                <a:gridCol w="2307101">
                  <a:extLst>
                    <a:ext uri="{9D8B030D-6E8A-4147-A177-3AD203B41FA5}">
                      <a16:colId xmlns:a16="http://schemas.microsoft.com/office/drawing/2014/main" val="1420426391"/>
                    </a:ext>
                  </a:extLst>
                </a:gridCol>
                <a:gridCol w="2009335">
                  <a:extLst>
                    <a:ext uri="{9D8B030D-6E8A-4147-A177-3AD203B41FA5}">
                      <a16:colId xmlns:a16="http://schemas.microsoft.com/office/drawing/2014/main" val="2023614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621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2800" dirty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G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Estimación</a:t>
                      </a:r>
                      <a:endParaRPr lang="es-G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de mujeres</a:t>
                      </a:r>
                      <a:endParaRPr lang="es-G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de hombres</a:t>
                      </a:r>
                      <a:endParaRPr lang="es-G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96333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2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Bebés y niños pequeños (0-59 meses)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GT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13 %</a:t>
                      </a:r>
                      <a:endParaRPr lang="es-G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50 %</a:t>
                      </a:r>
                      <a:endParaRPr lang="es-G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50 %</a:t>
                      </a:r>
                      <a:endParaRPr lang="es-G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75727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Niños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(5-17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años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GT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38 %</a:t>
                      </a:r>
                      <a:endParaRPr lang="es-G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49 %</a:t>
                      </a:r>
                      <a:endParaRPr lang="es-G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51 %</a:t>
                      </a:r>
                      <a:endParaRPr lang="es-G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01884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Adultos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(18-49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años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GT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es-G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57 %</a:t>
                      </a:r>
                      <a:endParaRPr lang="es-G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43 %</a:t>
                      </a:r>
                      <a:endParaRPr lang="es-G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23181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Ancianos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(&gt; 50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años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GT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13 %</a:t>
                      </a:r>
                      <a:endParaRPr lang="es-G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58 %</a:t>
                      </a:r>
                      <a:endParaRPr lang="es-G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42 %</a:t>
                      </a:r>
                      <a:endParaRPr lang="es-G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39540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507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67785D-FB07-436F-A7F5-8F8EEA62F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     </a:t>
            </a:r>
            <a:br>
              <a:rPr lang="es-GT" dirty="0"/>
            </a:br>
            <a:r>
              <a:rPr lang="es-GT" dirty="0"/>
              <a:t>      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9A1C79E-E20A-4D51-AC6A-CF5C0163BC14}"/>
              </a:ext>
            </a:extLst>
          </p:cNvPr>
          <p:cNvSpPr/>
          <p:nvPr/>
        </p:nvSpPr>
        <p:spPr>
          <a:xfrm>
            <a:off x="655982" y="192156"/>
            <a:ext cx="3038623" cy="7421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3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Actividades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EEDF20B-1BEC-4151-B582-E1BB12F6C6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5882541"/>
              </p:ext>
            </p:extLst>
          </p:nvPr>
        </p:nvGraphicFramePr>
        <p:xfrm>
          <a:off x="920652" y="998778"/>
          <a:ext cx="10896210" cy="5667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198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67785D-FB07-436F-A7F5-8F8EEA62F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     </a:t>
            </a:r>
            <a:br>
              <a:rPr lang="es-GT" dirty="0"/>
            </a:br>
            <a:r>
              <a:rPr lang="es-GT" dirty="0"/>
              <a:t>      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9A1C79E-E20A-4D51-AC6A-CF5C0163BC14}"/>
              </a:ext>
            </a:extLst>
          </p:cNvPr>
          <p:cNvSpPr/>
          <p:nvPr/>
        </p:nvSpPr>
        <p:spPr>
          <a:xfrm>
            <a:off x="655982" y="192156"/>
            <a:ext cx="3038623" cy="7421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3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Actividades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EEDF20B-1BEC-4151-B582-E1BB12F6C6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996462"/>
              </p:ext>
            </p:extLst>
          </p:nvPr>
        </p:nvGraphicFramePr>
        <p:xfrm>
          <a:off x="892516" y="998778"/>
          <a:ext cx="10741465" cy="5667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814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67785D-FB07-436F-A7F5-8F8EEA62F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     </a:t>
            </a:r>
            <a:br>
              <a:rPr lang="es-GT" dirty="0"/>
            </a:br>
            <a:r>
              <a:rPr lang="es-GT" dirty="0"/>
              <a:t>      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9A1C79E-E20A-4D51-AC6A-CF5C0163BC14}"/>
              </a:ext>
            </a:extLst>
          </p:cNvPr>
          <p:cNvSpPr/>
          <p:nvPr/>
        </p:nvSpPr>
        <p:spPr>
          <a:xfrm>
            <a:off x="655982" y="192156"/>
            <a:ext cx="3038623" cy="7421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3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Actividades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EEDF20B-1BEC-4151-B582-E1BB12F6C6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7637819"/>
              </p:ext>
            </p:extLst>
          </p:nvPr>
        </p:nvGraphicFramePr>
        <p:xfrm>
          <a:off x="765907" y="775936"/>
          <a:ext cx="11079089" cy="5889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2634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67785D-FB07-436F-A7F5-8F8EEA62F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     </a:t>
            </a:r>
            <a:br>
              <a:rPr lang="es-GT" dirty="0"/>
            </a:br>
            <a:r>
              <a:rPr lang="es-GT" dirty="0"/>
              <a:t>      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9A1C79E-E20A-4D51-AC6A-CF5C0163BC14}"/>
              </a:ext>
            </a:extLst>
          </p:cNvPr>
          <p:cNvSpPr/>
          <p:nvPr/>
        </p:nvSpPr>
        <p:spPr>
          <a:xfrm>
            <a:off x="655982" y="192156"/>
            <a:ext cx="3038623" cy="7421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3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Actividades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EEDF20B-1BEC-4151-B582-E1BB12F6C6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0357006"/>
              </p:ext>
            </p:extLst>
          </p:nvPr>
        </p:nvGraphicFramePr>
        <p:xfrm>
          <a:off x="765907" y="775936"/>
          <a:ext cx="11079089" cy="5889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6218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273373-BCD9-4B96-98B3-DFD755592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dirty="0"/>
              <a:t/>
            </a:r>
            <a:br>
              <a:rPr lang="es-GT" b="1" dirty="0"/>
            </a:br>
            <a:r>
              <a:rPr lang="es-GT" b="1" dirty="0"/>
              <a:t>       </a:t>
            </a:r>
            <a:br>
              <a:rPr lang="es-GT" b="1" dirty="0"/>
            </a:br>
            <a:endParaRPr lang="es-GT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621EB143-1FA0-4810-9CFF-7AC86B6F4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564094"/>
              </p:ext>
            </p:extLst>
          </p:nvPr>
        </p:nvGraphicFramePr>
        <p:xfrm>
          <a:off x="1849120" y="1129571"/>
          <a:ext cx="958791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E9598E9-FBC4-413A-AE57-141434905D74}"/>
              </a:ext>
            </a:extLst>
          </p:cNvPr>
          <p:cNvSpPr/>
          <p:nvPr/>
        </p:nvSpPr>
        <p:spPr>
          <a:xfrm>
            <a:off x="185530" y="115956"/>
            <a:ext cx="6128418" cy="7421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GT" sz="3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Periodo de ejecución</a:t>
            </a:r>
          </a:p>
        </p:txBody>
      </p:sp>
    </p:spTree>
    <p:extLst>
      <p:ext uri="{BB962C8B-B14F-4D97-AF65-F5344CB8AC3E}">
        <p14:creationId xmlns:p14="http://schemas.microsoft.com/office/powerpoint/2010/main" val="4161939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BE08683C-E156-4098-9063-E5C788C08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571F27F3-FCDF-4856-BFA5-22E4B1C70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57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CA490D-3BE2-452C-BC15-79FF66362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pic>
        <p:nvPicPr>
          <p:cNvPr id="5" name="Imagen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733E4C6D-D6AC-48A3-A76E-19C11FFB1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64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C8D01-55E3-4717-A643-151023DE8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5" name="Imagen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A0177EC6-0E9C-46FD-A09C-C3A83E417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35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0E114B-758C-497C-A3E3-CD68202A7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5" name="Imagen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9091DAB8-10A8-4F0C-8CF1-B136B66DF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34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66428-D661-4959-92C1-E0E82C54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     </a:t>
            </a:r>
            <a:br>
              <a:rPr lang="es-GT" dirty="0"/>
            </a:br>
            <a:r>
              <a:rPr lang="es-GT" dirty="0"/>
              <a:t/>
            </a:r>
            <a:br>
              <a:rPr lang="es-GT" dirty="0"/>
            </a:br>
            <a:r>
              <a:rPr lang="es-GT" dirty="0"/>
              <a:t>       </a:t>
            </a:r>
            <a:r>
              <a:rPr lang="es-GT" b="1" dirty="0"/>
              <a:t/>
            </a:r>
            <a:br>
              <a:rPr lang="es-GT" b="1" dirty="0"/>
            </a:br>
            <a:r>
              <a:rPr lang="es-GT" b="1" dirty="0"/>
              <a:t/>
            </a:r>
            <a:br>
              <a:rPr lang="es-GT" b="1" dirty="0"/>
            </a:br>
            <a:r>
              <a:rPr lang="es-GT" b="1" dirty="0"/>
              <a:t>     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D5B3280-0EF0-486E-9A9C-61BBD5328FC7}"/>
              </a:ext>
            </a:extLst>
          </p:cNvPr>
          <p:cNvSpPr/>
          <p:nvPr/>
        </p:nvSpPr>
        <p:spPr>
          <a:xfrm>
            <a:off x="-32418" y="125386"/>
            <a:ext cx="6128418" cy="7421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3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Objetivos y Resultados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8594E9E5-320A-4DAA-89A4-29A223A1D9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8487165"/>
              </p:ext>
            </p:extLst>
          </p:nvPr>
        </p:nvGraphicFramePr>
        <p:xfrm>
          <a:off x="878447" y="867508"/>
          <a:ext cx="11065024" cy="5793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7507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66428-D661-4959-92C1-E0E82C54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     </a:t>
            </a:r>
            <a:br>
              <a:rPr lang="es-GT" dirty="0"/>
            </a:br>
            <a:r>
              <a:rPr lang="es-GT" dirty="0"/>
              <a:t/>
            </a:r>
            <a:br>
              <a:rPr lang="es-GT" dirty="0"/>
            </a:br>
            <a:r>
              <a:rPr lang="es-GT" dirty="0"/>
              <a:t>       </a:t>
            </a:r>
            <a:r>
              <a:rPr lang="es-GT" b="1" dirty="0"/>
              <a:t/>
            </a:r>
            <a:br>
              <a:rPr lang="es-GT" b="1" dirty="0"/>
            </a:br>
            <a:r>
              <a:rPr lang="es-GT" b="1" dirty="0"/>
              <a:t/>
            </a:r>
            <a:br>
              <a:rPr lang="es-GT" b="1" dirty="0"/>
            </a:br>
            <a:r>
              <a:rPr lang="es-GT" b="1" dirty="0"/>
              <a:t>     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D5B3280-0EF0-486E-9A9C-61BBD5328FC7}"/>
              </a:ext>
            </a:extLst>
          </p:cNvPr>
          <p:cNvSpPr/>
          <p:nvPr/>
        </p:nvSpPr>
        <p:spPr>
          <a:xfrm>
            <a:off x="1060173" y="477078"/>
            <a:ext cx="3525895" cy="7421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3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Beneficiarios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04649A98-F6AF-402E-B7FF-AE88ED9AE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979098"/>
              </p:ext>
            </p:extLst>
          </p:nvPr>
        </p:nvGraphicFramePr>
        <p:xfrm>
          <a:off x="1413021" y="1999825"/>
          <a:ext cx="9137747" cy="2456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963">
                  <a:extLst>
                    <a:ext uri="{9D8B030D-6E8A-4147-A177-3AD203B41FA5}">
                      <a16:colId xmlns:a16="http://schemas.microsoft.com/office/drawing/2014/main" val="170157934"/>
                    </a:ext>
                  </a:extLst>
                </a:gridCol>
                <a:gridCol w="7088784">
                  <a:extLst>
                    <a:ext uri="{9D8B030D-6E8A-4147-A177-3AD203B41FA5}">
                      <a16:colId xmlns:a16="http://schemas.microsoft.com/office/drawing/2014/main" val="535719177"/>
                    </a:ext>
                  </a:extLst>
                </a:gridCol>
              </a:tblGrid>
              <a:tr h="436062">
                <a:tc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922725"/>
                  </a:ext>
                </a:extLst>
              </a:tr>
              <a:tr h="779536">
                <a:tc rowSpan="3">
                  <a:txBody>
                    <a:bodyPr/>
                    <a:lstStyle/>
                    <a:p>
                      <a:r>
                        <a:rPr lang="es-GT" sz="2800" dirty="0"/>
                        <a:t>Resultado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60, </a:t>
                      </a:r>
                      <a:r>
                        <a:rPr lang="es-GT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HN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beneficiarios directos individuales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GT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997991"/>
                  </a:ext>
                </a:extLst>
              </a:tr>
              <a:tr h="537611">
                <a:tc vMerge="1">
                  <a:txBody>
                    <a:bodyPr/>
                    <a:lstStyle/>
                    <a:p>
                      <a:endParaRPr lang="es-GT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 109  familias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430747"/>
                  </a:ext>
                </a:extLst>
              </a:tr>
              <a:tr h="537611">
                <a:tc vMerge="1">
                  <a:txBody>
                    <a:bodyPr/>
                    <a:lstStyle/>
                    <a:p>
                      <a:endParaRPr lang="es-GT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 organizaciones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11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050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66428-D661-4959-92C1-E0E82C54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     </a:t>
            </a:r>
            <a:br>
              <a:rPr lang="es-GT" dirty="0"/>
            </a:br>
            <a:r>
              <a:rPr lang="es-GT" dirty="0"/>
              <a:t/>
            </a:r>
            <a:br>
              <a:rPr lang="es-GT" dirty="0"/>
            </a:br>
            <a:r>
              <a:rPr lang="es-GT" dirty="0"/>
              <a:t>       </a:t>
            </a:r>
            <a:r>
              <a:rPr lang="es-GT" b="1" dirty="0"/>
              <a:t/>
            </a:r>
            <a:br>
              <a:rPr lang="es-GT" b="1" dirty="0"/>
            </a:br>
            <a:r>
              <a:rPr lang="es-GT" b="1" dirty="0"/>
              <a:t/>
            </a:r>
            <a:br>
              <a:rPr lang="es-GT" b="1" dirty="0"/>
            </a:br>
            <a:r>
              <a:rPr lang="es-GT" b="1" dirty="0"/>
              <a:t>     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D5B3280-0EF0-486E-9A9C-61BBD5328FC7}"/>
              </a:ext>
            </a:extLst>
          </p:cNvPr>
          <p:cNvSpPr/>
          <p:nvPr/>
        </p:nvSpPr>
        <p:spPr>
          <a:xfrm>
            <a:off x="370857" y="2372700"/>
            <a:ext cx="5143679" cy="10563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3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Beneficiarios por socio y país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8E769DE-B03D-4710-9705-CA750B02E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457947"/>
              </p:ext>
            </p:extLst>
          </p:nvPr>
        </p:nvGraphicFramePr>
        <p:xfrm>
          <a:off x="5903741" y="129515"/>
          <a:ext cx="5603631" cy="64401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1371">
                  <a:extLst>
                    <a:ext uri="{9D8B030D-6E8A-4147-A177-3AD203B41FA5}">
                      <a16:colId xmlns:a16="http://schemas.microsoft.com/office/drawing/2014/main" val="2333963779"/>
                    </a:ext>
                  </a:extLst>
                </a:gridCol>
                <a:gridCol w="1866130">
                  <a:extLst>
                    <a:ext uri="{9D8B030D-6E8A-4147-A177-3AD203B41FA5}">
                      <a16:colId xmlns:a16="http://schemas.microsoft.com/office/drawing/2014/main" val="4274067786"/>
                    </a:ext>
                  </a:extLst>
                </a:gridCol>
                <a:gridCol w="1866130">
                  <a:extLst>
                    <a:ext uri="{9D8B030D-6E8A-4147-A177-3AD203B41FA5}">
                      <a16:colId xmlns:a16="http://schemas.microsoft.com/office/drawing/2014/main" val="768496315"/>
                    </a:ext>
                  </a:extLst>
                </a:gridCol>
              </a:tblGrid>
              <a:tr h="598536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1" u="none" strike="noStrike" dirty="0">
                          <a:effectLst/>
                        </a:rPr>
                        <a:t>País</a:t>
                      </a:r>
                      <a:endParaRPr lang="es-G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1" u="none" strike="noStrike" dirty="0">
                          <a:effectLst/>
                        </a:rPr>
                        <a:t>Socio</a:t>
                      </a:r>
                      <a:endParaRPr lang="es-G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1" u="none" strike="noStrike" dirty="0">
                          <a:effectLst/>
                        </a:rPr>
                        <a:t>Población a Atender</a:t>
                      </a:r>
                      <a:endParaRPr lang="es-G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868626"/>
                  </a:ext>
                </a:extLst>
              </a:tr>
              <a:tr h="25432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GT" sz="1600" u="none" strike="noStrike" dirty="0">
                          <a:effectLst/>
                        </a:rPr>
                        <a:t>GUATEMALA</a:t>
                      </a:r>
                      <a:endParaRPr lang="es-G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FC7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u="none" strike="noStrike" dirty="0">
                          <a:effectLst/>
                        </a:rPr>
                        <a:t>COORD </a:t>
                      </a:r>
                      <a:endParaRPr lang="es-GT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FC7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u="none" strike="noStrike">
                          <a:effectLst/>
                        </a:rPr>
                        <a:t>894</a:t>
                      </a:r>
                      <a:endParaRPr lang="es-G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AFC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511815"/>
                  </a:ext>
                </a:extLst>
              </a:tr>
              <a:tr h="254321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u="none" strike="noStrike" dirty="0">
                          <a:effectLst/>
                        </a:rPr>
                        <a:t>WWGVC</a:t>
                      </a:r>
                      <a:endParaRPr lang="es-GT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FC7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u="none" strike="noStrike">
                          <a:effectLst/>
                        </a:rPr>
                        <a:t>825</a:t>
                      </a:r>
                      <a:endParaRPr lang="es-G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AFC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624514"/>
                  </a:ext>
                </a:extLst>
              </a:tr>
              <a:tr h="254321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u="none" strike="noStrike" dirty="0">
                          <a:effectLst/>
                        </a:rPr>
                        <a:t>COOPI</a:t>
                      </a:r>
                      <a:endParaRPr lang="es-GT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FC7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u="none" strike="noStrike" dirty="0">
                          <a:effectLst/>
                        </a:rPr>
                        <a:t>702</a:t>
                      </a:r>
                      <a:endParaRPr lang="es-GT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AFC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284063"/>
                  </a:ext>
                </a:extLst>
              </a:tr>
              <a:tr h="254321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u="none" strike="noStrike" dirty="0">
                          <a:effectLst/>
                        </a:rPr>
                        <a:t>TROCAIRE</a:t>
                      </a:r>
                      <a:endParaRPr lang="es-GT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FC7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u="none" strike="noStrike" dirty="0">
                          <a:effectLst/>
                        </a:rPr>
                        <a:t>684</a:t>
                      </a:r>
                      <a:endParaRPr lang="es-GT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AFC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460070"/>
                  </a:ext>
                </a:extLst>
              </a:tr>
              <a:tr h="254321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u="none" strike="noStrike" dirty="0">
                          <a:effectLst/>
                        </a:rPr>
                        <a:t>OXFAM</a:t>
                      </a:r>
                      <a:endParaRPr lang="es-GT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FC7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u="none" strike="noStrike" dirty="0">
                          <a:effectLst/>
                        </a:rPr>
                        <a:t>914</a:t>
                      </a:r>
                      <a:endParaRPr lang="es-GT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AFC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682194"/>
                  </a:ext>
                </a:extLst>
              </a:tr>
              <a:tr h="254321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u="none" strike="noStrike" dirty="0" err="1">
                          <a:effectLst/>
                        </a:rPr>
                        <a:t>MdM</a:t>
                      </a:r>
                      <a:endParaRPr lang="es-GT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FC7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u="none" strike="noStrike" dirty="0">
                          <a:effectLst/>
                        </a:rPr>
                        <a:t>518</a:t>
                      </a:r>
                      <a:endParaRPr lang="es-GT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AFC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650176"/>
                  </a:ext>
                </a:extLst>
              </a:tr>
              <a:tr h="740881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1" u="none" strike="noStrike" dirty="0">
                          <a:effectLst/>
                        </a:rPr>
                        <a:t>TOTAL GUA</a:t>
                      </a:r>
                      <a:endParaRPr lang="es-GT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FC7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1" u="none" strike="noStrike" dirty="0">
                          <a:effectLst/>
                        </a:rPr>
                        <a:t> </a:t>
                      </a:r>
                      <a:endParaRPr lang="es-G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FC7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1" u="none" strike="noStrike" dirty="0">
                          <a:effectLst/>
                        </a:rPr>
                        <a:t>4,537</a:t>
                      </a:r>
                      <a:endParaRPr lang="es-G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FC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994931"/>
                  </a:ext>
                </a:extLst>
              </a:tr>
              <a:tr h="25432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1600" u="none" strike="noStrike" dirty="0">
                          <a:effectLst/>
                        </a:rPr>
                        <a:t>NICARAGUA</a:t>
                      </a:r>
                      <a:endParaRPr lang="es-GT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u="none" strike="noStrike">
                          <a:effectLst/>
                        </a:rPr>
                        <a:t>ACH</a:t>
                      </a:r>
                      <a:endParaRPr lang="es-G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u="none" strike="noStrike" dirty="0">
                          <a:effectLst/>
                        </a:rPr>
                        <a:t>678</a:t>
                      </a:r>
                      <a:endParaRPr lang="es-GT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6431536"/>
                  </a:ext>
                </a:extLst>
              </a:tr>
              <a:tr h="254321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u="none" strike="noStrike">
                          <a:effectLst/>
                        </a:rPr>
                        <a:t>WWGVC</a:t>
                      </a:r>
                      <a:endParaRPr lang="es-G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u="none" strike="noStrike" dirty="0">
                          <a:effectLst/>
                        </a:rPr>
                        <a:t>661</a:t>
                      </a:r>
                      <a:endParaRPr lang="es-GT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18308885"/>
                  </a:ext>
                </a:extLst>
              </a:tr>
              <a:tr h="254321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u="none" strike="noStrike">
                          <a:effectLst/>
                        </a:rPr>
                        <a:t>TROCAIRE</a:t>
                      </a:r>
                      <a:endParaRPr lang="es-G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u="none" strike="noStrike" dirty="0">
                          <a:effectLst/>
                        </a:rPr>
                        <a:t>976</a:t>
                      </a:r>
                      <a:endParaRPr lang="es-GT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73578792"/>
                  </a:ext>
                </a:extLst>
              </a:tr>
              <a:tr h="254321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u="none" strike="noStrike">
                          <a:effectLst/>
                        </a:rPr>
                        <a:t>OXFAM</a:t>
                      </a:r>
                      <a:endParaRPr lang="es-G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u="none" strike="noStrike" dirty="0">
                          <a:effectLst/>
                        </a:rPr>
                        <a:t>1552</a:t>
                      </a:r>
                      <a:endParaRPr lang="es-GT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9478692"/>
                  </a:ext>
                </a:extLst>
              </a:tr>
              <a:tr h="803669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1" u="none" strike="noStrike" dirty="0">
                          <a:effectLst/>
                        </a:rPr>
                        <a:t>TOTAL NI</a:t>
                      </a:r>
                      <a:endParaRPr lang="es-G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u="none" strike="noStrike" dirty="0">
                          <a:effectLst/>
                        </a:rPr>
                        <a:t> </a:t>
                      </a:r>
                      <a:endParaRPr lang="es-G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u="none" strike="noStrike" dirty="0">
                          <a:effectLst/>
                        </a:rPr>
                        <a:t>3866</a:t>
                      </a:r>
                      <a:endParaRPr lang="es-G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411828"/>
                  </a:ext>
                </a:extLst>
              </a:tr>
              <a:tr h="25432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GT" sz="1600" u="none" strike="noStrike" dirty="0">
                          <a:effectLst/>
                        </a:rPr>
                        <a:t>HONDURAS</a:t>
                      </a:r>
                      <a:endParaRPr lang="es-GT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AFC7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u="none" strike="noStrike">
                          <a:effectLst/>
                        </a:rPr>
                        <a:t>TROCAIRE</a:t>
                      </a:r>
                      <a:endParaRPr lang="es-G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FC7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u="none" strike="noStrike" dirty="0">
                          <a:effectLst/>
                        </a:rPr>
                        <a:t>830</a:t>
                      </a:r>
                      <a:endParaRPr lang="es-GT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FC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525503"/>
                  </a:ext>
                </a:extLst>
              </a:tr>
              <a:tr h="254321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u="none" strike="noStrike" dirty="0">
                          <a:effectLst/>
                        </a:rPr>
                        <a:t>OXFAM</a:t>
                      </a:r>
                      <a:endParaRPr lang="es-GT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AFC7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u="none" strike="noStrike" dirty="0">
                          <a:effectLst/>
                        </a:rPr>
                        <a:t>1240</a:t>
                      </a:r>
                      <a:endParaRPr lang="es-GT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FC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209238"/>
                  </a:ext>
                </a:extLst>
              </a:tr>
              <a:tr h="254321"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u="none" strike="noStrike" dirty="0">
                          <a:effectLst/>
                        </a:rPr>
                        <a:t>TOTAL HN</a:t>
                      </a:r>
                      <a:endParaRPr lang="es-G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AFC7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u="none" strike="noStrike" dirty="0">
                          <a:effectLst/>
                        </a:rPr>
                        <a:t> </a:t>
                      </a:r>
                      <a:endParaRPr lang="es-G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AFC7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u="none" strike="noStrike" dirty="0">
                          <a:effectLst/>
                        </a:rPr>
                        <a:t>2070</a:t>
                      </a:r>
                      <a:endParaRPr lang="es-G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AFC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407806"/>
                  </a:ext>
                </a:extLst>
              </a:tr>
              <a:tr h="254321"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u="none" strike="noStrike" dirty="0">
                          <a:effectLst/>
                        </a:rPr>
                        <a:t>EL SALVADOR</a:t>
                      </a:r>
                      <a:endParaRPr lang="es-GT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u="none" strike="noStrike">
                          <a:effectLst/>
                        </a:rPr>
                        <a:t>OXFAM</a:t>
                      </a:r>
                      <a:endParaRPr lang="es-G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u="none" strike="noStrike" dirty="0">
                          <a:effectLst/>
                        </a:rPr>
                        <a:t>1552</a:t>
                      </a:r>
                      <a:endParaRPr lang="es-GT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41200140"/>
                  </a:ext>
                </a:extLst>
              </a:tr>
              <a:tr h="254321"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u="none" strike="noStrike" dirty="0">
                          <a:effectLst/>
                        </a:rPr>
                        <a:t>TOTAL SV</a:t>
                      </a:r>
                      <a:endParaRPr lang="es-G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u="none" strike="noStrike" dirty="0">
                          <a:effectLst/>
                        </a:rPr>
                        <a:t> </a:t>
                      </a:r>
                      <a:endParaRPr lang="es-G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u="none" strike="noStrike" dirty="0">
                          <a:effectLst/>
                        </a:rPr>
                        <a:t>1552</a:t>
                      </a:r>
                      <a:endParaRPr lang="es-G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19883702"/>
                  </a:ext>
                </a:extLst>
              </a:tr>
              <a:tr h="482201"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u="none" strike="noStrike" dirty="0">
                          <a:effectLst/>
                        </a:rPr>
                        <a:t>TOTAL</a:t>
                      </a:r>
                      <a:endParaRPr lang="es-G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AFC7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G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AFC7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600" b="1" u="none" strike="noStrike" dirty="0">
                          <a:effectLst/>
                        </a:rPr>
                        <a:t>              12,026 </a:t>
                      </a:r>
                      <a:endParaRPr lang="es-G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FC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314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914842"/>
      </p:ext>
    </p:extLst>
  </p:cSld>
  <p:clrMapOvr>
    <a:masterClrMapping/>
  </p:clrMapOvr>
</p:sld>
</file>

<file path=ppt/theme/theme1.xml><?xml version="1.0" encoding="utf-8"?>
<a:theme xmlns:a="http://schemas.openxmlformats.org/drawingml/2006/main" name="NEW BRAND">
  <a:themeElements>
    <a:clrScheme name="Personalizado 3">
      <a:dk1>
        <a:sysClr val="windowText" lastClr="000000"/>
      </a:dk1>
      <a:lt1>
        <a:sysClr val="window" lastClr="FFFFFF"/>
      </a:lt1>
      <a:dk2>
        <a:srgbClr val="373545"/>
      </a:dk2>
      <a:lt2>
        <a:srgbClr val="FFFFFF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ersonalizado 2">
      <a:majorFont>
        <a:latin typeface="Futura LT Pro Book"/>
        <a:ea typeface=""/>
        <a:cs typeface=""/>
      </a:majorFont>
      <a:minorFont>
        <a:latin typeface="Lato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BRAN INTERIM TEMPLATE.potx" id="{D7BB8D75-0F26-4CF5-AD03-E8183CD385AB}" vid="{D9EDB962-685D-4371-B47B-FE21E41B759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BRAND INTERIM TEMPLATE</Template>
  <TotalTime>1769</TotalTime>
  <Words>759</Words>
  <Application>Microsoft Office PowerPoint</Application>
  <PresentationFormat>Panorámica</PresentationFormat>
  <Paragraphs>124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Futura LT Pro Book</vt:lpstr>
      <vt:lpstr>Lato Medium</vt:lpstr>
      <vt:lpstr>Microsoft Sans Serif</vt:lpstr>
      <vt:lpstr>Times New Roman</vt:lpstr>
      <vt:lpstr>NEW BRAND</vt:lpstr>
      <vt:lpstr>Presentación de PowerPoint</vt:lpstr>
      <vt:lpstr>         </vt:lpstr>
      <vt:lpstr>Presentación de PowerPoint</vt:lpstr>
      <vt:lpstr>Presentación de PowerPoint</vt:lpstr>
      <vt:lpstr>Presentación de PowerPoint</vt:lpstr>
      <vt:lpstr>Presentación de PowerPoint</vt:lpstr>
      <vt:lpstr>                     </vt:lpstr>
      <vt:lpstr>                     </vt:lpstr>
      <vt:lpstr>                     </vt:lpstr>
      <vt:lpstr>                     </vt:lpstr>
      <vt:lpstr>            </vt:lpstr>
      <vt:lpstr>            </vt:lpstr>
      <vt:lpstr>            </vt:lpstr>
      <vt:lpstr>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Respuesta a la crisis alimentaria en las comunidades más vulnerables de Guatemala afectadas por sequías recurrentes y el deterioro de la capacidad institucional de prevención y atención a nivel local y nacional (Financiado por ECHO)</dc:title>
  <dc:creator>Glenda Izabel Rodas Divas</dc:creator>
  <cp:lastModifiedBy>coopi</cp:lastModifiedBy>
  <cp:revision>101</cp:revision>
  <dcterms:created xsi:type="dcterms:W3CDTF">2017-03-19T19:49:28Z</dcterms:created>
  <dcterms:modified xsi:type="dcterms:W3CDTF">2020-10-29T17:26:06Z</dcterms:modified>
</cp:coreProperties>
</file>